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4"/>
  </p:notesMasterIdLst>
  <p:handoutMasterIdLst>
    <p:handoutMasterId r:id="rId25"/>
  </p:handoutMasterIdLst>
  <p:sldIdLst>
    <p:sldId id="256" r:id="rId2"/>
    <p:sldId id="328" r:id="rId3"/>
    <p:sldId id="329" r:id="rId4"/>
    <p:sldId id="342" r:id="rId5"/>
    <p:sldId id="336" r:id="rId6"/>
    <p:sldId id="338" r:id="rId7"/>
    <p:sldId id="337" r:id="rId8"/>
    <p:sldId id="340" r:id="rId9"/>
    <p:sldId id="339" r:id="rId10"/>
    <p:sldId id="258" r:id="rId11"/>
    <p:sldId id="333" r:id="rId12"/>
    <p:sldId id="330" r:id="rId13"/>
    <p:sldId id="331" r:id="rId14"/>
    <p:sldId id="305" r:id="rId15"/>
    <p:sldId id="327" r:id="rId16"/>
    <p:sldId id="309" r:id="rId17"/>
    <p:sldId id="268" r:id="rId18"/>
    <p:sldId id="294" r:id="rId19"/>
    <p:sldId id="326" r:id="rId20"/>
    <p:sldId id="343" r:id="rId21"/>
    <p:sldId id="332" r:id="rId22"/>
    <p:sldId id="257" r:id="rId23"/>
  </p:sldIdLst>
  <p:sldSz cx="9144000" cy="6858000" type="screen4x3"/>
  <p:notesSz cx="10234613" cy="7102475"/>
  <p:defaultTextStyle>
    <a:defPPr>
      <a:defRPr lang="zh-HK"/>
    </a:defPPr>
    <a:lvl1pPr algn="l" rtl="0" fontAlgn="base">
      <a:spcBef>
        <a:spcPct val="0"/>
      </a:spcBef>
      <a:spcAft>
        <a:spcPct val="0"/>
      </a:spcAft>
      <a:defRPr kumimoji="1" kern="1200">
        <a:solidFill>
          <a:schemeClr val="tx1"/>
        </a:solidFill>
        <a:latin typeface="Myriad Pro" pitchFamily="-108" charset="0"/>
        <a:ea typeface="新細明體" pitchFamily="-108" charset="-120"/>
        <a:cs typeface="+mn-cs"/>
      </a:defRPr>
    </a:lvl1pPr>
    <a:lvl2pPr marL="457200" algn="l" rtl="0" fontAlgn="base">
      <a:spcBef>
        <a:spcPct val="0"/>
      </a:spcBef>
      <a:spcAft>
        <a:spcPct val="0"/>
      </a:spcAft>
      <a:defRPr kumimoji="1" kern="1200">
        <a:solidFill>
          <a:schemeClr val="tx1"/>
        </a:solidFill>
        <a:latin typeface="Myriad Pro" pitchFamily="-108" charset="0"/>
        <a:ea typeface="新細明體" pitchFamily="-108" charset="-120"/>
        <a:cs typeface="+mn-cs"/>
      </a:defRPr>
    </a:lvl2pPr>
    <a:lvl3pPr marL="914400" algn="l" rtl="0" fontAlgn="base">
      <a:spcBef>
        <a:spcPct val="0"/>
      </a:spcBef>
      <a:spcAft>
        <a:spcPct val="0"/>
      </a:spcAft>
      <a:defRPr kumimoji="1" kern="1200">
        <a:solidFill>
          <a:schemeClr val="tx1"/>
        </a:solidFill>
        <a:latin typeface="Myriad Pro" pitchFamily="-108" charset="0"/>
        <a:ea typeface="新細明體" pitchFamily="-108" charset="-120"/>
        <a:cs typeface="+mn-cs"/>
      </a:defRPr>
    </a:lvl3pPr>
    <a:lvl4pPr marL="1371600" algn="l" rtl="0" fontAlgn="base">
      <a:spcBef>
        <a:spcPct val="0"/>
      </a:spcBef>
      <a:spcAft>
        <a:spcPct val="0"/>
      </a:spcAft>
      <a:defRPr kumimoji="1" kern="1200">
        <a:solidFill>
          <a:schemeClr val="tx1"/>
        </a:solidFill>
        <a:latin typeface="Myriad Pro" pitchFamily="-108" charset="0"/>
        <a:ea typeface="新細明體" pitchFamily="-108" charset="-120"/>
        <a:cs typeface="+mn-cs"/>
      </a:defRPr>
    </a:lvl4pPr>
    <a:lvl5pPr marL="1828800" algn="l" rtl="0" fontAlgn="base">
      <a:spcBef>
        <a:spcPct val="0"/>
      </a:spcBef>
      <a:spcAft>
        <a:spcPct val="0"/>
      </a:spcAft>
      <a:defRPr kumimoji="1" kern="1200">
        <a:solidFill>
          <a:schemeClr val="tx1"/>
        </a:solidFill>
        <a:latin typeface="Myriad Pro" pitchFamily="-108" charset="0"/>
        <a:ea typeface="新細明體" pitchFamily="-108" charset="-120"/>
        <a:cs typeface="+mn-cs"/>
      </a:defRPr>
    </a:lvl5pPr>
    <a:lvl6pPr marL="2286000" algn="l" defTabSz="914400" rtl="0" eaLnBrk="1" latinLnBrk="0" hangingPunct="1">
      <a:defRPr kumimoji="1" kern="1200">
        <a:solidFill>
          <a:schemeClr val="tx1"/>
        </a:solidFill>
        <a:latin typeface="Myriad Pro" pitchFamily="-108" charset="0"/>
        <a:ea typeface="新細明體" pitchFamily="-108" charset="-120"/>
        <a:cs typeface="+mn-cs"/>
      </a:defRPr>
    </a:lvl6pPr>
    <a:lvl7pPr marL="2743200" algn="l" defTabSz="914400" rtl="0" eaLnBrk="1" latinLnBrk="0" hangingPunct="1">
      <a:defRPr kumimoji="1" kern="1200">
        <a:solidFill>
          <a:schemeClr val="tx1"/>
        </a:solidFill>
        <a:latin typeface="Myriad Pro" pitchFamily="-108" charset="0"/>
        <a:ea typeface="新細明體" pitchFamily="-108" charset="-120"/>
        <a:cs typeface="+mn-cs"/>
      </a:defRPr>
    </a:lvl7pPr>
    <a:lvl8pPr marL="3200400" algn="l" defTabSz="914400" rtl="0" eaLnBrk="1" latinLnBrk="0" hangingPunct="1">
      <a:defRPr kumimoji="1" kern="1200">
        <a:solidFill>
          <a:schemeClr val="tx1"/>
        </a:solidFill>
        <a:latin typeface="Myriad Pro" pitchFamily="-108" charset="0"/>
        <a:ea typeface="新細明體" pitchFamily="-108" charset="-120"/>
        <a:cs typeface="+mn-cs"/>
      </a:defRPr>
    </a:lvl8pPr>
    <a:lvl9pPr marL="3657600" algn="l" defTabSz="914400" rtl="0" eaLnBrk="1" latinLnBrk="0" hangingPunct="1">
      <a:defRPr kumimoji="1" kern="1200">
        <a:solidFill>
          <a:schemeClr val="tx1"/>
        </a:solidFill>
        <a:latin typeface="Myriad Pro" pitchFamily="-108" charset="0"/>
        <a:ea typeface="新細明體" pitchFamily="-10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7C80"/>
    <a:srgbClr val="FF5050"/>
    <a:srgbClr val="96DCA2"/>
    <a:srgbClr val="795A43"/>
    <a:srgbClr val="786F44"/>
    <a:srgbClr val="C0753C"/>
    <a:srgbClr val="DCD1B2"/>
    <a:srgbClr val="704D02"/>
    <a:srgbClr val="6E9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89" autoAdjust="0"/>
    <p:restoredTop sz="94660"/>
  </p:normalViewPr>
  <p:slideViewPr>
    <p:cSldViewPr snapToGrid="0">
      <p:cViewPr varScale="1">
        <p:scale>
          <a:sx n="70" d="100"/>
          <a:sy n="70" d="100"/>
        </p:scale>
        <p:origin x="-1374"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13692"/>
    </p:cViewPr>
  </p:sorterViewPr>
  <p:notesViewPr>
    <p:cSldViewPr snapToGrid="0">
      <p:cViewPr varScale="1">
        <p:scale>
          <a:sx n="112" d="100"/>
          <a:sy n="112" d="100"/>
        </p:scale>
        <p:origin x="-4136" y="-120"/>
      </p:cViewPr>
      <p:guideLst>
        <p:guide orient="horz" pos="2237"/>
        <p:guide pos="322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434788" cy="354172"/>
          </a:xfrm>
          <a:prstGeom prst="rect">
            <a:avLst/>
          </a:prstGeom>
        </p:spPr>
        <p:txBody>
          <a:bodyPr vert="horz" lIns="98985" tIns="49494" rIns="98985" bIns="49494" rtlCol="0"/>
          <a:lstStyle>
            <a:lvl1pPr algn="l">
              <a:defRPr sz="1300">
                <a:latin typeface="Myriad Pro" pitchFamily="27" charset="0"/>
                <a:ea typeface="新細明體" pitchFamily="27" charset="-120"/>
                <a:cs typeface="新細明體" pitchFamily="27" charset="-120"/>
              </a:defRPr>
            </a:lvl1pPr>
          </a:lstStyle>
          <a:p>
            <a:pPr>
              <a:defRPr/>
            </a:pPr>
            <a:endParaRPr lang="en-US"/>
          </a:p>
        </p:txBody>
      </p:sp>
      <p:sp>
        <p:nvSpPr>
          <p:cNvPr id="3" name="Date Placeholder 2"/>
          <p:cNvSpPr>
            <a:spLocks noGrp="1"/>
          </p:cNvSpPr>
          <p:nvPr>
            <p:ph type="dt" sz="quarter" idx="1"/>
          </p:nvPr>
        </p:nvSpPr>
        <p:spPr>
          <a:xfrm>
            <a:off x="5798241" y="1"/>
            <a:ext cx="4434788" cy="354172"/>
          </a:xfrm>
          <a:prstGeom prst="rect">
            <a:avLst/>
          </a:prstGeom>
        </p:spPr>
        <p:txBody>
          <a:bodyPr vert="horz" wrap="square" lIns="98985" tIns="49494" rIns="98985" bIns="49494" numCol="1" anchor="t" anchorCtr="0" compatLnSpc="1">
            <a:prstTxWarp prst="textNoShape">
              <a:avLst/>
            </a:prstTxWarp>
          </a:bodyPr>
          <a:lstStyle>
            <a:lvl1pPr algn="r">
              <a:defRPr sz="1300"/>
            </a:lvl1pPr>
          </a:lstStyle>
          <a:p>
            <a:pPr>
              <a:defRPr/>
            </a:pPr>
            <a:fld id="{18580900-6593-4784-B1A7-FA9B539B1519}" type="datetime1">
              <a:rPr lang="en-US"/>
              <a:pPr>
                <a:defRPr/>
              </a:pPr>
              <a:t>9/12/2013</a:t>
            </a:fld>
            <a:endParaRPr lang="en-US"/>
          </a:p>
        </p:txBody>
      </p:sp>
      <p:sp>
        <p:nvSpPr>
          <p:cNvPr id="4" name="Footer Placeholder 3"/>
          <p:cNvSpPr>
            <a:spLocks noGrp="1"/>
          </p:cNvSpPr>
          <p:nvPr>
            <p:ph type="ftr" sz="quarter" idx="2"/>
          </p:nvPr>
        </p:nvSpPr>
        <p:spPr>
          <a:xfrm>
            <a:off x="0" y="6746717"/>
            <a:ext cx="4434788" cy="354172"/>
          </a:xfrm>
          <a:prstGeom prst="rect">
            <a:avLst/>
          </a:prstGeom>
        </p:spPr>
        <p:txBody>
          <a:bodyPr vert="horz" lIns="98985" tIns="49494" rIns="98985" bIns="49494" rtlCol="0" anchor="b"/>
          <a:lstStyle>
            <a:lvl1pPr algn="l">
              <a:defRPr sz="1300">
                <a:latin typeface="Myriad Pro" pitchFamily="27" charset="0"/>
                <a:ea typeface="新細明體" pitchFamily="27" charset="-120"/>
                <a:cs typeface="新細明體" pitchFamily="27" charset="-120"/>
              </a:defRPr>
            </a:lvl1pPr>
          </a:lstStyle>
          <a:p>
            <a:pPr>
              <a:defRPr/>
            </a:pPr>
            <a:endParaRPr lang="en-US"/>
          </a:p>
        </p:txBody>
      </p:sp>
      <p:sp>
        <p:nvSpPr>
          <p:cNvPr id="5" name="Slide Number Placeholder 4"/>
          <p:cNvSpPr>
            <a:spLocks noGrp="1"/>
          </p:cNvSpPr>
          <p:nvPr>
            <p:ph type="sldNum" sz="quarter" idx="3"/>
          </p:nvPr>
        </p:nvSpPr>
        <p:spPr>
          <a:xfrm>
            <a:off x="5798241" y="6746717"/>
            <a:ext cx="4434788" cy="354172"/>
          </a:xfrm>
          <a:prstGeom prst="rect">
            <a:avLst/>
          </a:prstGeom>
        </p:spPr>
        <p:txBody>
          <a:bodyPr vert="horz" wrap="square" lIns="98985" tIns="49494" rIns="98985" bIns="49494" numCol="1" anchor="b" anchorCtr="0" compatLnSpc="1">
            <a:prstTxWarp prst="textNoShape">
              <a:avLst/>
            </a:prstTxWarp>
          </a:bodyPr>
          <a:lstStyle>
            <a:lvl1pPr algn="r">
              <a:defRPr sz="1300"/>
            </a:lvl1pPr>
          </a:lstStyle>
          <a:p>
            <a:pPr>
              <a:defRPr/>
            </a:pPr>
            <a:fld id="{12CAD520-0B97-4E2B-BF81-A2B0FFBF1CE4}" type="slidenum">
              <a:rPr lang="en-US"/>
              <a:pPr>
                <a:defRPr/>
              </a:pPr>
              <a:t>‹#›</a:t>
            </a:fld>
            <a:endParaRPr lang="en-US"/>
          </a:p>
        </p:txBody>
      </p:sp>
    </p:spTree>
    <p:extLst>
      <p:ext uri="{BB962C8B-B14F-4D97-AF65-F5344CB8AC3E}">
        <p14:creationId xmlns:p14="http://schemas.microsoft.com/office/powerpoint/2010/main" val="1228229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434788" cy="354172"/>
          </a:xfrm>
          <a:prstGeom prst="rect">
            <a:avLst/>
          </a:prstGeom>
        </p:spPr>
        <p:txBody>
          <a:bodyPr vert="horz" lIns="98985" tIns="49494" rIns="98985" bIns="49494" rtlCol="0"/>
          <a:lstStyle>
            <a:lvl1pPr algn="l">
              <a:defRPr sz="1300">
                <a:latin typeface="Myriad Pro" pitchFamily="27" charset="0"/>
                <a:ea typeface="新細明體" pitchFamily="27" charset="-120"/>
                <a:cs typeface="新細明體" pitchFamily="27" charset="-120"/>
              </a:defRPr>
            </a:lvl1pPr>
          </a:lstStyle>
          <a:p>
            <a:pPr>
              <a:defRPr/>
            </a:pPr>
            <a:endParaRPr lang="en-US"/>
          </a:p>
        </p:txBody>
      </p:sp>
      <p:sp>
        <p:nvSpPr>
          <p:cNvPr id="3" name="Date Placeholder 2"/>
          <p:cNvSpPr>
            <a:spLocks noGrp="1"/>
          </p:cNvSpPr>
          <p:nvPr>
            <p:ph type="dt" idx="1"/>
          </p:nvPr>
        </p:nvSpPr>
        <p:spPr>
          <a:xfrm>
            <a:off x="5798241" y="1"/>
            <a:ext cx="4434788" cy="354172"/>
          </a:xfrm>
          <a:prstGeom prst="rect">
            <a:avLst/>
          </a:prstGeom>
        </p:spPr>
        <p:txBody>
          <a:bodyPr vert="horz" wrap="square" lIns="98985" tIns="49494" rIns="98985" bIns="49494" numCol="1" anchor="t" anchorCtr="0" compatLnSpc="1">
            <a:prstTxWarp prst="textNoShape">
              <a:avLst/>
            </a:prstTxWarp>
          </a:bodyPr>
          <a:lstStyle>
            <a:lvl1pPr algn="r">
              <a:defRPr sz="1300"/>
            </a:lvl1pPr>
          </a:lstStyle>
          <a:p>
            <a:pPr>
              <a:defRPr/>
            </a:pPr>
            <a:fld id="{39463541-81B7-4099-B1E2-7F2A4681A797}" type="datetime1">
              <a:rPr lang="en-US"/>
              <a:pPr>
                <a:defRPr/>
              </a:pPr>
              <a:t>9/12/2013</a:t>
            </a:fld>
            <a:endParaRPr lang="en-US"/>
          </a:p>
        </p:txBody>
      </p:sp>
      <p:sp>
        <p:nvSpPr>
          <p:cNvPr id="4" name="Slide Image Placeholder 3"/>
          <p:cNvSpPr>
            <a:spLocks noGrp="1" noRot="1" noChangeAspect="1"/>
          </p:cNvSpPr>
          <p:nvPr>
            <p:ph type="sldImg" idx="2"/>
          </p:nvPr>
        </p:nvSpPr>
        <p:spPr>
          <a:xfrm>
            <a:off x="3341688" y="533400"/>
            <a:ext cx="3551237" cy="2663825"/>
          </a:xfrm>
          <a:prstGeom prst="rect">
            <a:avLst/>
          </a:prstGeom>
          <a:noFill/>
          <a:ln w="12700">
            <a:solidFill>
              <a:prstClr val="black"/>
            </a:solidFill>
          </a:ln>
        </p:spPr>
        <p:txBody>
          <a:bodyPr vert="horz" lIns="98985" tIns="49494" rIns="98985" bIns="49494" rtlCol="0" anchor="ctr"/>
          <a:lstStyle/>
          <a:p>
            <a:pPr lvl="0"/>
            <a:endParaRPr lang="en-US" noProof="0" smtClean="0"/>
          </a:p>
        </p:txBody>
      </p:sp>
      <p:sp>
        <p:nvSpPr>
          <p:cNvPr id="5" name="Notes Placeholder 4"/>
          <p:cNvSpPr>
            <a:spLocks noGrp="1"/>
          </p:cNvSpPr>
          <p:nvPr>
            <p:ph type="body" sz="quarter" idx="3"/>
          </p:nvPr>
        </p:nvSpPr>
        <p:spPr>
          <a:xfrm>
            <a:off x="1022194" y="3373357"/>
            <a:ext cx="8190230" cy="3195478"/>
          </a:xfrm>
          <a:prstGeom prst="rect">
            <a:avLst/>
          </a:prstGeom>
        </p:spPr>
        <p:txBody>
          <a:bodyPr vert="horz" wrap="square" lIns="98985" tIns="49494" rIns="98985" bIns="49494" numCol="1" anchor="t" anchorCtr="0" compatLnSpc="1">
            <a:prstTxWarp prst="textNoShape">
              <a:avLst/>
            </a:prstTxWarp>
            <a:normAutofit/>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endParaRPr lang="en-US" noProof="0" smtClean="0"/>
          </a:p>
        </p:txBody>
      </p:sp>
      <p:sp>
        <p:nvSpPr>
          <p:cNvPr id="6" name="Footer Placeholder 5"/>
          <p:cNvSpPr>
            <a:spLocks noGrp="1"/>
          </p:cNvSpPr>
          <p:nvPr>
            <p:ph type="ftr" sz="quarter" idx="4"/>
          </p:nvPr>
        </p:nvSpPr>
        <p:spPr>
          <a:xfrm>
            <a:off x="0" y="6746717"/>
            <a:ext cx="4434788" cy="354172"/>
          </a:xfrm>
          <a:prstGeom prst="rect">
            <a:avLst/>
          </a:prstGeom>
        </p:spPr>
        <p:txBody>
          <a:bodyPr vert="horz" lIns="98985" tIns="49494" rIns="98985" bIns="49494" rtlCol="0" anchor="b"/>
          <a:lstStyle>
            <a:lvl1pPr algn="l">
              <a:defRPr sz="1300">
                <a:latin typeface="Myriad Pro" pitchFamily="27" charset="0"/>
                <a:ea typeface="新細明體" pitchFamily="27" charset="-120"/>
                <a:cs typeface="新細明體" pitchFamily="27" charset="-120"/>
              </a:defRPr>
            </a:lvl1pPr>
          </a:lstStyle>
          <a:p>
            <a:pPr>
              <a:defRPr/>
            </a:pPr>
            <a:endParaRPr lang="en-US"/>
          </a:p>
        </p:txBody>
      </p:sp>
      <p:sp>
        <p:nvSpPr>
          <p:cNvPr id="7" name="Slide Number Placeholder 6"/>
          <p:cNvSpPr>
            <a:spLocks noGrp="1"/>
          </p:cNvSpPr>
          <p:nvPr>
            <p:ph type="sldNum" sz="quarter" idx="5"/>
          </p:nvPr>
        </p:nvSpPr>
        <p:spPr>
          <a:xfrm>
            <a:off x="5798241" y="6746717"/>
            <a:ext cx="4434788" cy="354172"/>
          </a:xfrm>
          <a:prstGeom prst="rect">
            <a:avLst/>
          </a:prstGeom>
        </p:spPr>
        <p:txBody>
          <a:bodyPr vert="horz" wrap="square" lIns="98985" tIns="49494" rIns="98985" bIns="49494" numCol="1" anchor="b" anchorCtr="0" compatLnSpc="1">
            <a:prstTxWarp prst="textNoShape">
              <a:avLst/>
            </a:prstTxWarp>
          </a:bodyPr>
          <a:lstStyle>
            <a:lvl1pPr algn="r">
              <a:defRPr sz="1300"/>
            </a:lvl1pPr>
          </a:lstStyle>
          <a:p>
            <a:pPr>
              <a:defRPr/>
            </a:pPr>
            <a:fld id="{84378BA8-6521-4AC3-8B3A-DF05A6E8F552}" type="slidenum">
              <a:rPr lang="en-US"/>
              <a:pPr>
                <a:defRPr/>
              </a:pPr>
              <a:t>‹#›</a:t>
            </a:fld>
            <a:endParaRPr lang="en-US"/>
          </a:p>
        </p:txBody>
      </p:sp>
    </p:spTree>
    <p:extLst>
      <p:ext uri="{BB962C8B-B14F-4D97-AF65-F5344CB8AC3E}">
        <p14:creationId xmlns:p14="http://schemas.microsoft.com/office/powerpoint/2010/main" val="182662738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新細明體" pitchFamily="-108" charset="-120"/>
      </a:defRPr>
    </a:lvl1pPr>
    <a:lvl2pPr marL="457200" algn="l" defTabSz="457200" rtl="0" eaLnBrk="0" fontAlgn="base" hangingPunct="0">
      <a:spcBef>
        <a:spcPct val="30000"/>
      </a:spcBef>
      <a:spcAft>
        <a:spcPct val="0"/>
      </a:spcAft>
      <a:defRPr sz="1200" kern="1200">
        <a:solidFill>
          <a:schemeClr val="tx1"/>
        </a:solidFill>
        <a:latin typeface="+mn-lt"/>
        <a:ea typeface="+mn-ea"/>
        <a:cs typeface="新細明體" pitchFamily="-108" charset="-120"/>
      </a:defRPr>
    </a:lvl2pPr>
    <a:lvl3pPr marL="914400" algn="l" defTabSz="457200" rtl="0" eaLnBrk="0" fontAlgn="base" hangingPunct="0">
      <a:spcBef>
        <a:spcPct val="30000"/>
      </a:spcBef>
      <a:spcAft>
        <a:spcPct val="0"/>
      </a:spcAft>
      <a:defRPr sz="1200" kern="1200">
        <a:solidFill>
          <a:schemeClr val="tx1"/>
        </a:solidFill>
        <a:latin typeface="+mn-lt"/>
        <a:ea typeface="+mn-ea"/>
        <a:cs typeface="新細明體" pitchFamily="-108" charset="-120"/>
      </a:defRPr>
    </a:lvl3pPr>
    <a:lvl4pPr marL="1371600" algn="l" defTabSz="457200" rtl="0" eaLnBrk="0" fontAlgn="base" hangingPunct="0">
      <a:spcBef>
        <a:spcPct val="30000"/>
      </a:spcBef>
      <a:spcAft>
        <a:spcPct val="0"/>
      </a:spcAft>
      <a:defRPr sz="1200" kern="1200">
        <a:solidFill>
          <a:schemeClr val="tx1"/>
        </a:solidFill>
        <a:latin typeface="+mn-lt"/>
        <a:ea typeface="+mn-ea"/>
        <a:cs typeface="新細明體" pitchFamily="-108" charset="-120"/>
      </a:defRPr>
    </a:lvl4pPr>
    <a:lvl5pPr marL="1828800" algn="l" defTabSz="457200" rtl="0" eaLnBrk="0" fontAlgn="base" hangingPunct="0">
      <a:spcBef>
        <a:spcPct val="30000"/>
      </a:spcBef>
      <a:spcAft>
        <a:spcPct val="0"/>
      </a:spcAft>
      <a:defRPr sz="1200" kern="1200">
        <a:solidFill>
          <a:schemeClr val="tx1"/>
        </a:solidFill>
        <a:latin typeface="+mn-lt"/>
        <a:ea typeface="+mn-ea"/>
        <a:cs typeface="新細明體" pitchFamily="-108" charset="-12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Drilling in NE area is by Meridian</a:t>
            </a:r>
            <a:r>
              <a:rPr lang="en-AU" baseline="0" dirty="0" smtClean="0"/>
              <a:t>, Thomson and Pangaea</a:t>
            </a:r>
            <a:endParaRPr lang="en-AU" dirty="0"/>
          </a:p>
        </p:txBody>
      </p:sp>
      <p:sp>
        <p:nvSpPr>
          <p:cNvPr id="4" name="Slide Number Placeholder 3"/>
          <p:cNvSpPr>
            <a:spLocks noGrp="1"/>
          </p:cNvSpPr>
          <p:nvPr>
            <p:ph type="sldNum" sz="quarter" idx="10"/>
          </p:nvPr>
        </p:nvSpPr>
        <p:spPr/>
        <p:txBody>
          <a:bodyPr/>
          <a:lstStyle/>
          <a:p>
            <a:pPr>
              <a:defRPr/>
            </a:pPr>
            <a:fld id="{84378BA8-6521-4AC3-8B3A-DF05A6E8F552}" type="slidenum">
              <a:rPr lang="en-US" smtClean="0"/>
              <a:pPr>
                <a:defRPr/>
              </a:pPr>
              <a:t>2</a:t>
            </a:fld>
            <a:endParaRPr lang="en-US"/>
          </a:p>
        </p:txBody>
      </p:sp>
    </p:spTree>
    <p:extLst>
      <p:ext uri="{BB962C8B-B14F-4D97-AF65-F5344CB8AC3E}">
        <p14:creationId xmlns:p14="http://schemas.microsoft.com/office/powerpoint/2010/main" val="2067951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dirty="0" smtClean="0"/>
              <a:t>Section is about </a:t>
            </a:r>
            <a:r>
              <a:rPr lang="en-AU" dirty="0" err="1" smtClean="0"/>
              <a:t>about</a:t>
            </a:r>
            <a:r>
              <a:rPr lang="en-AU" dirty="0" smtClean="0"/>
              <a:t> 30km along Line TL2</a:t>
            </a:r>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819DF6-5375-4503-8AEE-CED7CC189292}" type="slidenum">
              <a:rPr lang="en-AU" smtClean="0"/>
              <a:pPr fontAlgn="base">
                <a:spcBef>
                  <a:spcPct val="0"/>
                </a:spcBef>
                <a:spcAft>
                  <a:spcPct val="0"/>
                </a:spcAft>
                <a:defRPr/>
              </a:pPr>
              <a:t>5</a:t>
            </a:fld>
            <a:endParaRPr lang="en-A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7C8B4C-04C2-462A-96C0-B079994B353D}" type="slidenum">
              <a:rPr lang="en-AU" smtClean="0"/>
              <a:pPr fontAlgn="base">
                <a:spcBef>
                  <a:spcPct val="0"/>
                </a:spcBef>
                <a:spcAft>
                  <a:spcPct val="0"/>
                </a:spcAft>
                <a:defRPr/>
              </a:pPr>
              <a:t>6</a:t>
            </a:fld>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4A1F3D38-3B43-4F9A-8A1A-392466C845DA}" type="slidenum">
              <a:rPr lang="en-AU" smtClean="0"/>
              <a:pPr/>
              <a:t>7</a:t>
            </a:fld>
            <a:endParaRPr lang="en-A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7C8B4C-04C2-462A-96C0-B079994B353D}" type="slidenum">
              <a:rPr lang="en-AU" smtClean="0"/>
              <a:pPr fontAlgn="base">
                <a:spcBef>
                  <a:spcPct val="0"/>
                </a:spcBef>
                <a:spcAft>
                  <a:spcPct val="0"/>
                </a:spcAft>
                <a:defRPr/>
              </a:pPr>
              <a:t>8</a:t>
            </a:fld>
            <a:endParaRPr lang="en-A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dirty="0" smtClean="0"/>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7C8B4C-04C2-462A-96C0-B079994B353D}" type="slidenum">
              <a:rPr lang="en-AU" smtClean="0"/>
              <a:pPr fontAlgn="base">
                <a:spcBef>
                  <a:spcPct val="0"/>
                </a:spcBef>
                <a:spcAft>
                  <a:spcPct val="0"/>
                </a:spcAft>
                <a:defRPr/>
              </a:pPr>
              <a:t>9</a:t>
            </a:fld>
            <a:endParaRPr lang="en-A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Photo is granite contact at CutAD01 597m</a:t>
            </a:r>
            <a:r>
              <a:rPr lang="en-AU" baseline="0" dirty="0" smtClean="0"/>
              <a:t> downhole.</a:t>
            </a:r>
            <a:endParaRPr lang="en-AU" dirty="0"/>
          </a:p>
        </p:txBody>
      </p:sp>
      <p:sp>
        <p:nvSpPr>
          <p:cNvPr id="4" name="Slide Number Placeholder 3"/>
          <p:cNvSpPr>
            <a:spLocks noGrp="1"/>
          </p:cNvSpPr>
          <p:nvPr>
            <p:ph type="sldNum" sz="quarter" idx="10"/>
          </p:nvPr>
        </p:nvSpPr>
        <p:spPr/>
        <p:txBody>
          <a:bodyPr/>
          <a:lstStyle/>
          <a:p>
            <a:pPr>
              <a:defRPr/>
            </a:pPr>
            <a:fld id="{84378BA8-6521-4AC3-8B3A-DF05A6E8F552}" type="slidenum">
              <a:rPr lang="en-US" smtClean="0"/>
              <a:pPr>
                <a:defRPr/>
              </a:pPr>
              <a:t>13</a:t>
            </a:fld>
            <a:endParaRPr lang="en-US"/>
          </a:p>
        </p:txBody>
      </p:sp>
    </p:spTree>
    <p:extLst>
      <p:ext uri="{BB962C8B-B14F-4D97-AF65-F5344CB8AC3E}">
        <p14:creationId xmlns:p14="http://schemas.microsoft.com/office/powerpoint/2010/main" val="3989981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Selwyn Basin.  All mag anomalies are known IRG mineralised systems </a:t>
            </a:r>
            <a:r>
              <a:rPr lang="en-AU" dirty="0" err="1" smtClean="0"/>
              <a:t>inc</a:t>
            </a:r>
            <a:r>
              <a:rPr lang="en-AU" dirty="0" smtClean="0"/>
              <a:t> Brewery Creek (1.2 </a:t>
            </a:r>
            <a:r>
              <a:rPr lang="en-AU" dirty="0" err="1" smtClean="0"/>
              <a:t>Moz</a:t>
            </a:r>
            <a:r>
              <a:rPr lang="en-AU" dirty="0" smtClean="0"/>
              <a:t>) and Red Mountain (2 </a:t>
            </a:r>
            <a:r>
              <a:rPr lang="en-AU" dirty="0" err="1" smtClean="0"/>
              <a:t>Moz</a:t>
            </a:r>
            <a:r>
              <a:rPr lang="en-AU" dirty="0" smtClean="0"/>
              <a:t>).  Dublin Gulch (3 </a:t>
            </a:r>
            <a:r>
              <a:rPr lang="en-AU" dirty="0" err="1" smtClean="0"/>
              <a:t>Moz</a:t>
            </a:r>
            <a:r>
              <a:rPr lang="en-AU" smtClean="0"/>
              <a:t>) off map to east.  </a:t>
            </a:r>
            <a:endParaRPr lang="en-AU" dirty="0"/>
          </a:p>
        </p:txBody>
      </p:sp>
      <p:sp>
        <p:nvSpPr>
          <p:cNvPr id="4" name="Slide Number Placeholder 3"/>
          <p:cNvSpPr>
            <a:spLocks noGrp="1"/>
          </p:cNvSpPr>
          <p:nvPr>
            <p:ph type="sldNum" sz="quarter" idx="10"/>
          </p:nvPr>
        </p:nvSpPr>
        <p:spPr/>
        <p:txBody>
          <a:bodyPr/>
          <a:lstStyle/>
          <a:p>
            <a:pPr>
              <a:defRPr/>
            </a:pPr>
            <a:fld id="{84378BA8-6521-4AC3-8B3A-DF05A6E8F552}" type="slidenum">
              <a:rPr lang="en-US" smtClean="0"/>
              <a:pPr>
                <a:defRPr/>
              </a:pPr>
              <a:t>16</a:t>
            </a:fld>
            <a:endParaRPr lang="en-US"/>
          </a:p>
        </p:txBody>
      </p:sp>
    </p:spTree>
    <p:extLst>
      <p:ext uri="{BB962C8B-B14F-4D97-AF65-F5344CB8AC3E}">
        <p14:creationId xmlns:p14="http://schemas.microsoft.com/office/powerpoint/2010/main" val="2067951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smtClean="0"/>
              <a:t>CutA</a:t>
            </a:r>
            <a:r>
              <a:rPr lang="en-AU" dirty="0" smtClean="0"/>
              <a:t> – 1m at 3.7 (449m (Cu </a:t>
            </a:r>
            <a:r>
              <a:rPr lang="en-AU" dirty="0" err="1" smtClean="0"/>
              <a:t>eq</a:t>
            </a:r>
            <a:r>
              <a:rPr lang="en-AU" dirty="0" smtClean="0"/>
              <a:t> = 4%, 6 g/</a:t>
            </a:r>
            <a:r>
              <a:rPr lang="en-AU" dirty="0" err="1" smtClean="0"/>
              <a:t>tAu</a:t>
            </a:r>
            <a:r>
              <a:rPr lang="en-AU" dirty="0" smtClean="0"/>
              <a:t> </a:t>
            </a:r>
            <a:r>
              <a:rPr lang="en-AU" dirty="0" err="1" smtClean="0"/>
              <a:t>eq</a:t>
            </a:r>
            <a:r>
              <a:rPr lang="en-AU" dirty="0" smtClean="0"/>
              <a:t>), or 3.3m at 1.5 Au,</a:t>
            </a:r>
            <a:r>
              <a:rPr lang="en-AU" baseline="0" dirty="0" smtClean="0"/>
              <a:t> 0.1% Cu, 11 Ag.  Cut B 0.7m at 411m (8 g/t Au </a:t>
            </a:r>
            <a:r>
              <a:rPr lang="en-AU" baseline="0" dirty="0" err="1" smtClean="0"/>
              <a:t>eq</a:t>
            </a:r>
            <a:r>
              <a:rPr lang="en-AU" baseline="0" dirty="0" smtClean="0"/>
              <a:t>)</a:t>
            </a:r>
          </a:p>
          <a:p>
            <a:r>
              <a:rPr lang="en-AU" baseline="0" dirty="0" smtClean="0"/>
              <a:t>Number of holes – 13 total</a:t>
            </a:r>
            <a:endParaRPr lang="en-AU" dirty="0"/>
          </a:p>
        </p:txBody>
      </p:sp>
      <p:sp>
        <p:nvSpPr>
          <p:cNvPr id="4" name="Slide Number Placeholder 3"/>
          <p:cNvSpPr>
            <a:spLocks noGrp="1"/>
          </p:cNvSpPr>
          <p:nvPr>
            <p:ph type="sldNum" sz="quarter" idx="10"/>
          </p:nvPr>
        </p:nvSpPr>
        <p:spPr/>
        <p:txBody>
          <a:bodyPr/>
          <a:lstStyle/>
          <a:p>
            <a:pPr>
              <a:defRPr/>
            </a:pPr>
            <a:fld id="{84378BA8-6521-4AC3-8B3A-DF05A6E8F552}" type="slidenum">
              <a:rPr lang="en-US" smtClean="0"/>
              <a:pPr>
                <a:defRPr/>
              </a:pPr>
              <a:t>17</a:t>
            </a:fld>
            <a:endParaRPr lang="en-US"/>
          </a:p>
        </p:txBody>
      </p:sp>
    </p:spTree>
    <p:extLst>
      <p:ext uri="{BB962C8B-B14F-4D97-AF65-F5344CB8AC3E}">
        <p14:creationId xmlns:p14="http://schemas.microsoft.com/office/powerpoint/2010/main" val="2067951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HK" smtClean="0"/>
              <a:t>Click to edit Master title style</a:t>
            </a:r>
            <a:endParaRPr lang="zh-HK"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HK" smtClean="0"/>
              <a:t>Click to edit Master subtitle style</a:t>
            </a:r>
            <a:endParaRPr lang="zh-HK" altLang="en-US"/>
          </a:p>
        </p:txBody>
      </p:sp>
      <p:sp>
        <p:nvSpPr>
          <p:cNvPr id="4" name="Date Placeholder 3"/>
          <p:cNvSpPr>
            <a:spLocks noGrp="1"/>
          </p:cNvSpPr>
          <p:nvPr>
            <p:ph type="dt" sz="half" idx="10"/>
          </p:nvPr>
        </p:nvSpPr>
        <p:spPr/>
        <p:txBody>
          <a:bodyPr/>
          <a:lstStyle>
            <a:lvl1pPr>
              <a:defRPr/>
            </a:lvl1pPr>
          </a:lstStyle>
          <a:p>
            <a:pPr>
              <a:defRPr/>
            </a:pPr>
            <a:fld id="{6190B973-9A7B-4F1C-8690-F474E47A2E2F}" type="datetime1">
              <a:rPr lang="zh-HK" altLang="en-US"/>
              <a:pPr>
                <a:defRPr/>
              </a:pPr>
              <a:t>12/9/2013</a:t>
            </a:fld>
            <a:endParaRPr lang="en-US" altLang="zh-HK"/>
          </a:p>
        </p:txBody>
      </p:sp>
      <p:sp>
        <p:nvSpPr>
          <p:cNvPr id="5" name="Footer Placeholder 4"/>
          <p:cNvSpPr>
            <a:spLocks noGrp="1"/>
          </p:cNvSpPr>
          <p:nvPr>
            <p:ph type="ftr" sz="quarter" idx="11"/>
          </p:nvPr>
        </p:nvSpPr>
        <p:spPr/>
        <p:txBody>
          <a:bodyPr/>
          <a:lstStyle>
            <a:lvl1pPr>
              <a:defRPr/>
            </a:lvl1pPr>
          </a:lstStyle>
          <a:p>
            <a:pPr>
              <a:defRPr/>
            </a:pPr>
            <a:endParaRPr lang="zh-HK"/>
          </a:p>
        </p:txBody>
      </p:sp>
      <p:sp>
        <p:nvSpPr>
          <p:cNvPr id="6" name="Slide Number Placeholder 5"/>
          <p:cNvSpPr>
            <a:spLocks noGrp="1"/>
          </p:cNvSpPr>
          <p:nvPr>
            <p:ph type="sldNum" sz="quarter" idx="12"/>
          </p:nvPr>
        </p:nvSpPr>
        <p:spPr/>
        <p:txBody>
          <a:bodyPr/>
          <a:lstStyle>
            <a:lvl1pPr>
              <a:defRPr/>
            </a:lvl1pPr>
          </a:lstStyle>
          <a:p>
            <a:pPr>
              <a:defRPr/>
            </a:pPr>
            <a:fld id="{433F3C16-485E-454F-956F-81105A2169B2}" type="slidenum">
              <a:rPr lang="en-US" altLang="zh-HK"/>
              <a:pPr>
                <a:defRPr/>
              </a:pPr>
              <a:t>‹#›</a:t>
            </a:fld>
            <a:endParaRPr lang="en-US" altLang="zh-H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zh-HK" altLang="en-US"/>
          </a:p>
        </p:txBody>
      </p:sp>
      <p:sp>
        <p:nvSpPr>
          <p:cNvPr id="3" name="Vertical Text Placeholder 2"/>
          <p:cNvSpPr>
            <a:spLocks noGrp="1"/>
          </p:cNvSpPr>
          <p:nvPr>
            <p:ph type="body" orient="vert" idx="1"/>
          </p:nvPr>
        </p:nvSpPr>
        <p:spPr/>
        <p:txBody>
          <a:bodyPr vert="eaVert"/>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4" name="Date Placeholder 3"/>
          <p:cNvSpPr>
            <a:spLocks noGrp="1"/>
          </p:cNvSpPr>
          <p:nvPr>
            <p:ph type="dt" sz="half" idx="10"/>
          </p:nvPr>
        </p:nvSpPr>
        <p:spPr/>
        <p:txBody>
          <a:bodyPr/>
          <a:lstStyle>
            <a:lvl1pPr>
              <a:defRPr/>
            </a:lvl1pPr>
          </a:lstStyle>
          <a:p>
            <a:pPr>
              <a:defRPr/>
            </a:pPr>
            <a:fld id="{F7FA214E-3C6F-4EB7-BD93-12A920B15017}" type="datetime1">
              <a:rPr lang="zh-HK" altLang="en-US"/>
              <a:pPr>
                <a:defRPr/>
              </a:pPr>
              <a:t>12/9/2013</a:t>
            </a:fld>
            <a:endParaRPr lang="en-US" altLang="zh-HK"/>
          </a:p>
        </p:txBody>
      </p:sp>
      <p:sp>
        <p:nvSpPr>
          <p:cNvPr id="5" name="Footer Placeholder 4"/>
          <p:cNvSpPr>
            <a:spLocks noGrp="1"/>
          </p:cNvSpPr>
          <p:nvPr>
            <p:ph type="ftr" sz="quarter" idx="11"/>
          </p:nvPr>
        </p:nvSpPr>
        <p:spPr/>
        <p:txBody>
          <a:bodyPr/>
          <a:lstStyle>
            <a:lvl1pPr>
              <a:defRPr/>
            </a:lvl1pPr>
          </a:lstStyle>
          <a:p>
            <a:pPr>
              <a:defRPr/>
            </a:pPr>
            <a:endParaRPr lang="zh-HK"/>
          </a:p>
        </p:txBody>
      </p:sp>
      <p:sp>
        <p:nvSpPr>
          <p:cNvPr id="6" name="Slide Number Placeholder 5"/>
          <p:cNvSpPr>
            <a:spLocks noGrp="1"/>
          </p:cNvSpPr>
          <p:nvPr>
            <p:ph type="sldNum" sz="quarter" idx="12"/>
          </p:nvPr>
        </p:nvSpPr>
        <p:spPr/>
        <p:txBody>
          <a:bodyPr/>
          <a:lstStyle>
            <a:lvl1pPr>
              <a:defRPr/>
            </a:lvl1pPr>
          </a:lstStyle>
          <a:p>
            <a:pPr>
              <a:defRPr/>
            </a:pPr>
            <a:fld id="{CB191385-E96D-4CA8-96CD-422E53F5AE43}" type="slidenum">
              <a:rPr lang="en-US" altLang="zh-HK"/>
              <a:pPr>
                <a:defRPr/>
              </a:pPr>
              <a:t>‹#›</a:t>
            </a:fld>
            <a:endParaRPr lang="en-US" altLang="zh-H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HK" smtClean="0"/>
              <a:t>Click to edit Master title style</a:t>
            </a:r>
            <a:endParaRPr lang="zh-HK"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4" name="Date Placeholder 3"/>
          <p:cNvSpPr>
            <a:spLocks noGrp="1"/>
          </p:cNvSpPr>
          <p:nvPr>
            <p:ph type="dt" sz="half" idx="10"/>
          </p:nvPr>
        </p:nvSpPr>
        <p:spPr/>
        <p:txBody>
          <a:bodyPr/>
          <a:lstStyle>
            <a:lvl1pPr>
              <a:defRPr/>
            </a:lvl1pPr>
          </a:lstStyle>
          <a:p>
            <a:pPr>
              <a:defRPr/>
            </a:pPr>
            <a:fld id="{6B15927D-71E5-475D-A35C-00959802C3E9}" type="datetime1">
              <a:rPr lang="zh-HK" altLang="en-US"/>
              <a:pPr>
                <a:defRPr/>
              </a:pPr>
              <a:t>12/9/2013</a:t>
            </a:fld>
            <a:endParaRPr lang="en-US" altLang="zh-HK"/>
          </a:p>
        </p:txBody>
      </p:sp>
      <p:sp>
        <p:nvSpPr>
          <p:cNvPr id="5" name="Footer Placeholder 4"/>
          <p:cNvSpPr>
            <a:spLocks noGrp="1"/>
          </p:cNvSpPr>
          <p:nvPr>
            <p:ph type="ftr" sz="quarter" idx="11"/>
          </p:nvPr>
        </p:nvSpPr>
        <p:spPr/>
        <p:txBody>
          <a:bodyPr/>
          <a:lstStyle>
            <a:lvl1pPr>
              <a:defRPr/>
            </a:lvl1pPr>
          </a:lstStyle>
          <a:p>
            <a:pPr>
              <a:defRPr/>
            </a:pPr>
            <a:endParaRPr lang="zh-HK"/>
          </a:p>
        </p:txBody>
      </p:sp>
      <p:sp>
        <p:nvSpPr>
          <p:cNvPr id="6" name="Slide Number Placeholder 5"/>
          <p:cNvSpPr>
            <a:spLocks noGrp="1"/>
          </p:cNvSpPr>
          <p:nvPr>
            <p:ph type="sldNum" sz="quarter" idx="12"/>
          </p:nvPr>
        </p:nvSpPr>
        <p:spPr/>
        <p:txBody>
          <a:bodyPr/>
          <a:lstStyle>
            <a:lvl1pPr>
              <a:defRPr/>
            </a:lvl1pPr>
          </a:lstStyle>
          <a:p>
            <a:pPr>
              <a:defRPr/>
            </a:pPr>
            <a:fld id="{13C25628-16C3-4C4B-BBC3-33EC5748AC4C}" type="slidenum">
              <a:rPr lang="en-US" altLang="zh-HK"/>
              <a:pPr>
                <a:defRPr/>
              </a:pPr>
              <a:t>‹#›</a:t>
            </a:fld>
            <a:endParaRPr lang="en-US" altLang="zh-H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zh-HK" altLang="en-US"/>
          </a:p>
        </p:txBody>
      </p:sp>
      <p:sp>
        <p:nvSpPr>
          <p:cNvPr id="3" name="Content Placeholder 2"/>
          <p:cNvSpPr>
            <a:spLocks noGrp="1"/>
          </p:cNvSpPr>
          <p:nvPr>
            <p:ph idx="1"/>
          </p:nvPr>
        </p:nvSpPr>
        <p:spPr/>
        <p:txBody>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4" name="Date Placeholder 3"/>
          <p:cNvSpPr>
            <a:spLocks noGrp="1"/>
          </p:cNvSpPr>
          <p:nvPr>
            <p:ph type="dt" sz="half" idx="10"/>
          </p:nvPr>
        </p:nvSpPr>
        <p:spPr/>
        <p:txBody>
          <a:bodyPr/>
          <a:lstStyle>
            <a:lvl1pPr>
              <a:defRPr/>
            </a:lvl1pPr>
          </a:lstStyle>
          <a:p>
            <a:pPr>
              <a:defRPr/>
            </a:pPr>
            <a:fld id="{156A1BC9-3372-4FF8-A345-1D6A6881C299}" type="datetime1">
              <a:rPr lang="zh-HK" altLang="en-US"/>
              <a:pPr>
                <a:defRPr/>
              </a:pPr>
              <a:t>12/9/2013</a:t>
            </a:fld>
            <a:endParaRPr lang="en-US" altLang="zh-HK"/>
          </a:p>
        </p:txBody>
      </p:sp>
      <p:sp>
        <p:nvSpPr>
          <p:cNvPr id="5" name="Footer Placeholder 4"/>
          <p:cNvSpPr>
            <a:spLocks noGrp="1"/>
          </p:cNvSpPr>
          <p:nvPr>
            <p:ph type="ftr" sz="quarter" idx="11"/>
          </p:nvPr>
        </p:nvSpPr>
        <p:spPr/>
        <p:txBody>
          <a:bodyPr/>
          <a:lstStyle>
            <a:lvl1pPr>
              <a:defRPr/>
            </a:lvl1pPr>
          </a:lstStyle>
          <a:p>
            <a:pPr>
              <a:defRPr/>
            </a:pPr>
            <a:endParaRPr lang="zh-HK"/>
          </a:p>
        </p:txBody>
      </p:sp>
      <p:sp>
        <p:nvSpPr>
          <p:cNvPr id="6" name="Slide Number Placeholder 5"/>
          <p:cNvSpPr>
            <a:spLocks noGrp="1"/>
          </p:cNvSpPr>
          <p:nvPr>
            <p:ph type="sldNum" sz="quarter" idx="12"/>
          </p:nvPr>
        </p:nvSpPr>
        <p:spPr/>
        <p:txBody>
          <a:bodyPr/>
          <a:lstStyle>
            <a:lvl1pPr>
              <a:defRPr/>
            </a:lvl1pPr>
          </a:lstStyle>
          <a:p>
            <a:pPr>
              <a:defRPr/>
            </a:pPr>
            <a:fld id="{92ECBA9C-0AE3-4434-BCDC-8E3433B016B4}" type="slidenum">
              <a:rPr lang="en-US" altLang="zh-HK"/>
              <a:pPr>
                <a:defRPr/>
              </a:pPr>
              <a:t>‹#›</a:t>
            </a:fld>
            <a:endParaRPr lang="en-US" altLang="zh-H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HK" smtClean="0"/>
              <a:t>Click to edit Master title style</a:t>
            </a:r>
            <a:endParaRPr lang="zh-HK"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001F796-F6AA-43E0-BFDD-06E7BA451E57}" type="datetime1">
              <a:rPr lang="zh-HK" altLang="en-US"/>
              <a:pPr>
                <a:defRPr/>
              </a:pPr>
              <a:t>12/9/2013</a:t>
            </a:fld>
            <a:endParaRPr lang="en-US" altLang="zh-HK"/>
          </a:p>
        </p:txBody>
      </p:sp>
      <p:sp>
        <p:nvSpPr>
          <p:cNvPr id="5" name="Footer Placeholder 4"/>
          <p:cNvSpPr>
            <a:spLocks noGrp="1"/>
          </p:cNvSpPr>
          <p:nvPr>
            <p:ph type="ftr" sz="quarter" idx="11"/>
          </p:nvPr>
        </p:nvSpPr>
        <p:spPr/>
        <p:txBody>
          <a:bodyPr/>
          <a:lstStyle>
            <a:lvl1pPr>
              <a:defRPr/>
            </a:lvl1pPr>
          </a:lstStyle>
          <a:p>
            <a:pPr>
              <a:defRPr/>
            </a:pPr>
            <a:endParaRPr lang="zh-HK"/>
          </a:p>
        </p:txBody>
      </p:sp>
      <p:sp>
        <p:nvSpPr>
          <p:cNvPr id="6" name="Slide Number Placeholder 5"/>
          <p:cNvSpPr>
            <a:spLocks noGrp="1"/>
          </p:cNvSpPr>
          <p:nvPr>
            <p:ph type="sldNum" sz="quarter" idx="12"/>
          </p:nvPr>
        </p:nvSpPr>
        <p:spPr/>
        <p:txBody>
          <a:bodyPr/>
          <a:lstStyle>
            <a:lvl1pPr>
              <a:defRPr/>
            </a:lvl1pPr>
          </a:lstStyle>
          <a:p>
            <a:pPr>
              <a:defRPr/>
            </a:pPr>
            <a:fld id="{A9E4367B-98C5-404B-A73C-70A2BED9887F}" type="slidenum">
              <a:rPr lang="en-US" altLang="zh-HK"/>
              <a:pPr>
                <a:defRPr/>
              </a:pPr>
              <a:t>‹#›</a:t>
            </a:fld>
            <a:endParaRPr lang="en-US" altLang="zh-H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zh-HK"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5" name="Date Placeholder 3"/>
          <p:cNvSpPr>
            <a:spLocks noGrp="1"/>
          </p:cNvSpPr>
          <p:nvPr>
            <p:ph type="dt" sz="half" idx="10"/>
          </p:nvPr>
        </p:nvSpPr>
        <p:spPr/>
        <p:txBody>
          <a:bodyPr/>
          <a:lstStyle>
            <a:lvl1pPr>
              <a:defRPr/>
            </a:lvl1pPr>
          </a:lstStyle>
          <a:p>
            <a:pPr>
              <a:defRPr/>
            </a:pPr>
            <a:fld id="{210D715D-5A59-4DCF-ADB1-7EB57E84CDF8}" type="datetime1">
              <a:rPr lang="zh-HK" altLang="en-US"/>
              <a:pPr>
                <a:defRPr/>
              </a:pPr>
              <a:t>12/9/2013</a:t>
            </a:fld>
            <a:endParaRPr lang="en-US" altLang="zh-HK"/>
          </a:p>
        </p:txBody>
      </p:sp>
      <p:sp>
        <p:nvSpPr>
          <p:cNvPr id="6" name="Footer Placeholder 4"/>
          <p:cNvSpPr>
            <a:spLocks noGrp="1"/>
          </p:cNvSpPr>
          <p:nvPr>
            <p:ph type="ftr" sz="quarter" idx="11"/>
          </p:nvPr>
        </p:nvSpPr>
        <p:spPr/>
        <p:txBody>
          <a:bodyPr/>
          <a:lstStyle>
            <a:lvl1pPr>
              <a:defRPr/>
            </a:lvl1pPr>
          </a:lstStyle>
          <a:p>
            <a:pPr>
              <a:defRPr/>
            </a:pPr>
            <a:endParaRPr lang="zh-HK"/>
          </a:p>
        </p:txBody>
      </p:sp>
      <p:sp>
        <p:nvSpPr>
          <p:cNvPr id="7" name="Slide Number Placeholder 5"/>
          <p:cNvSpPr>
            <a:spLocks noGrp="1"/>
          </p:cNvSpPr>
          <p:nvPr>
            <p:ph type="sldNum" sz="quarter" idx="12"/>
          </p:nvPr>
        </p:nvSpPr>
        <p:spPr/>
        <p:txBody>
          <a:bodyPr/>
          <a:lstStyle>
            <a:lvl1pPr>
              <a:defRPr/>
            </a:lvl1pPr>
          </a:lstStyle>
          <a:p>
            <a:pPr>
              <a:defRPr/>
            </a:pPr>
            <a:fld id="{113FE259-CE54-42D1-8A43-AF03E9438977}" type="slidenum">
              <a:rPr lang="en-US" altLang="zh-HK"/>
              <a:pPr>
                <a:defRPr/>
              </a:pPr>
              <a:t>‹#›</a:t>
            </a:fld>
            <a:endParaRPr lang="en-US" altLang="zh-H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HK" smtClean="0"/>
              <a:t>Click to edit Master title style</a:t>
            </a:r>
            <a:endParaRPr lang="zh-HK"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7" name="Date Placeholder 3"/>
          <p:cNvSpPr>
            <a:spLocks noGrp="1"/>
          </p:cNvSpPr>
          <p:nvPr>
            <p:ph type="dt" sz="half" idx="10"/>
          </p:nvPr>
        </p:nvSpPr>
        <p:spPr/>
        <p:txBody>
          <a:bodyPr/>
          <a:lstStyle>
            <a:lvl1pPr>
              <a:defRPr/>
            </a:lvl1pPr>
          </a:lstStyle>
          <a:p>
            <a:pPr>
              <a:defRPr/>
            </a:pPr>
            <a:fld id="{C9943AF4-1CE1-4603-ABFF-1C5AE42C1333}" type="datetime1">
              <a:rPr lang="zh-HK" altLang="en-US"/>
              <a:pPr>
                <a:defRPr/>
              </a:pPr>
              <a:t>12/9/2013</a:t>
            </a:fld>
            <a:endParaRPr lang="en-US" altLang="zh-HK"/>
          </a:p>
        </p:txBody>
      </p:sp>
      <p:sp>
        <p:nvSpPr>
          <p:cNvPr id="8" name="Footer Placeholder 4"/>
          <p:cNvSpPr>
            <a:spLocks noGrp="1"/>
          </p:cNvSpPr>
          <p:nvPr>
            <p:ph type="ftr" sz="quarter" idx="11"/>
          </p:nvPr>
        </p:nvSpPr>
        <p:spPr/>
        <p:txBody>
          <a:bodyPr/>
          <a:lstStyle>
            <a:lvl1pPr>
              <a:defRPr/>
            </a:lvl1pPr>
          </a:lstStyle>
          <a:p>
            <a:pPr>
              <a:defRPr/>
            </a:pPr>
            <a:endParaRPr lang="zh-HK"/>
          </a:p>
        </p:txBody>
      </p:sp>
      <p:sp>
        <p:nvSpPr>
          <p:cNvPr id="9" name="Slide Number Placeholder 5"/>
          <p:cNvSpPr>
            <a:spLocks noGrp="1"/>
          </p:cNvSpPr>
          <p:nvPr>
            <p:ph type="sldNum" sz="quarter" idx="12"/>
          </p:nvPr>
        </p:nvSpPr>
        <p:spPr/>
        <p:txBody>
          <a:bodyPr/>
          <a:lstStyle>
            <a:lvl1pPr>
              <a:defRPr/>
            </a:lvl1pPr>
          </a:lstStyle>
          <a:p>
            <a:pPr>
              <a:defRPr/>
            </a:pPr>
            <a:fld id="{93606300-8535-4557-80BF-C25999D771F6}" type="slidenum">
              <a:rPr lang="en-US" altLang="zh-HK"/>
              <a:pPr>
                <a:defRPr/>
              </a:pPr>
              <a:t>‹#›</a:t>
            </a:fld>
            <a:endParaRPr lang="en-US" altLang="zh-H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zh-HK" altLang="en-US"/>
          </a:p>
        </p:txBody>
      </p:sp>
      <p:sp>
        <p:nvSpPr>
          <p:cNvPr id="3" name="Date Placeholder 3"/>
          <p:cNvSpPr>
            <a:spLocks noGrp="1"/>
          </p:cNvSpPr>
          <p:nvPr>
            <p:ph type="dt" sz="half" idx="10"/>
          </p:nvPr>
        </p:nvSpPr>
        <p:spPr/>
        <p:txBody>
          <a:bodyPr/>
          <a:lstStyle>
            <a:lvl1pPr>
              <a:defRPr/>
            </a:lvl1pPr>
          </a:lstStyle>
          <a:p>
            <a:pPr>
              <a:defRPr/>
            </a:pPr>
            <a:fld id="{EFAC6179-7411-4556-8962-838827687D3A}" type="datetime1">
              <a:rPr lang="zh-HK" altLang="en-US"/>
              <a:pPr>
                <a:defRPr/>
              </a:pPr>
              <a:t>12/9/2013</a:t>
            </a:fld>
            <a:endParaRPr lang="en-US" altLang="zh-HK"/>
          </a:p>
        </p:txBody>
      </p:sp>
      <p:sp>
        <p:nvSpPr>
          <p:cNvPr id="4" name="Footer Placeholder 4"/>
          <p:cNvSpPr>
            <a:spLocks noGrp="1"/>
          </p:cNvSpPr>
          <p:nvPr>
            <p:ph type="ftr" sz="quarter" idx="11"/>
          </p:nvPr>
        </p:nvSpPr>
        <p:spPr/>
        <p:txBody>
          <a:bodyPr/>
          <a:lstStyle>
            <a:lvl1pPr>
              <a:defRPr/>
            </a:lvl1pPr>
          </a:lstStyle>
          <a:p>
            <a:pPr>
              <a:defRPr/>
            </a:pPr>
            <a:endParaRPr lang="zh-HK"/>
          </a:p>
        </p:txBody>
      </p:sp>
      <p:sp>
        <p:nvSpPr>
          <p:cNvPr id="5" name="Slide Number Placeholder 5"/>
          <p:cNvSpPr>
            <a:spLocks noGrp="1"/>
          </p:cNvSpPr>
          <p:nvPr>
            <p:ph type="sldNum" sz="quarter" idx="12"/>
          </p:nvPr>
        </p:nvSpPr>
        <p:spPr/>
        <p:txBody>
          <a:bodyPr/>
          <a:lstStyle>
            <a:lvl1pPr>
              <a:defRPr/>
            </a:lvl1pPr>
          </a:lstStyle>
          <a:p>
            <a:pPr>
              <a:defRPr/>
            </a:pPr>
            <a:fld id="{24CEA927-5D97-436E-A346-27CA40A827B4}" type="slidenum">
              <a:rPr lang="en-US" altLang="zh-HK"/>
              <a:pPr>
                <a:defRPr/>
              </a:pPr>
              <a:t>‹#›</a:t>
            </a:fld>
            <a:endParaRPr lang="en-US" altLang="zh-H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7BAC153-9085-4E63-9058-B26EA8C7BC00}" type="datetime1">
              <a:rPr lang="zh-HK" altLang="en-US"/>
              <a:pPr>
                <a:defRPr/>
              </a:pPr>
              <a:t>12/9/2013</a:t>
            </a:fld>
            <a:endParaRPr lang="en-US" altLang="zh-HK"/>
          </a:p>
        </p:txBody>
      </p:sp>
      <p:sp>
        <p:nvSpPr>
          <p:cNvPr id="3" name="Footer Placeholder 4"/>
          <p:cNvSpPr>
            <a:spLocks noGrp="1"/>
          </p:cNvSpPr>
          <p:nvPr>
            <p:ph type="ftr" sz="quarter" idx="11"/>
          </p:nvPr>
        </p:nvSpPr>
        <p:spPr/>
        <p:txBody>
          <a:bodyPr/>
          <a:lstStyle>
            <a:lvl1pPr>
              <a:defRPr/>
            </a:lvl1pPr>
          </a:lstStyle>
          <a:p>
            <a:pPr>
              <a:defRPr/>
            </a:pPr>
            <a:endParaRPr lang="zh-HK"/>
          </a:p>
        </p:txBody>
      </p:sp>
      <p:sp>
        <p:nvSpPr>
          <p:cNvPr id="4" name="Slide Number Placeholder 5"/>
          <p:cNvSpPr>
            <a:spLocks noGrp="1"/>
          </p:cNvSpPr>
          <p:nvPr>
            <p:ph type="sldNum" sz="quarter" idx="12"/>
          </p:nvPr>
        </p:nvSpPr>
        <p:spPr/>
        <p:txBody>
          <a:bodyPr/>
          <a:lstStyle>
            <a:lvl1pPr>
              <a:defRPr/>
            </a:lvl1pPr>
          </a:lstStyle>
          <a:p>
            <a:pPr>
              <a:defRPr/>
            </a:pPr>
            <a:fld id="{6892C72E-3E43-4120-9298-0F3555378507}" type="slidenum">
              <a:rPr lang="en-US" altLang="zh-HK"/>
              <a:pPr>
                <a:defRPr/>
              </a:pPr>
              <a:t>‹#›</a:t>
            </a:fld>
            <a:endParaRPr lang="en-US" altLang="zh-H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HK" smtClean="0"/>
              <a:t>Click to edit Master title style</a:t>
            </a:r>
            <a:endParaRPr lang="zh-HK"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49CE703-47A8-4375-859D-2C4B2B9F5E00}" type="datetime1">
              <a:rPr lang="zh-HK" altLang="en-US"/>
              <a:pPr>
                <a:defRPr/>
              </a:pPr>
              <a:t>12/9/2013</a:t>
            </a:fld>
            <a:endParaRPr lang="en-US" altLang="zh-HK"/>
          </a:p>
        </p:txBody>
      </p:sp>
      <p:sp>
        <p:nvSpPr>
          <p:cNvPr id="6" name="Footer Placeholder 4"/>
          <p:cNvSpPr>
            <a:spLocks noGrp="1"/>
          </p:cNvSpPr>
          <p:nvPr>
            <p:ph type="ftr" sz="quarter" idx="11"/>
          </p:nvPr>
        </p:nvSpPr>
        <p:spPr/>
        <p:txBody>
          <a:bodyPr/>
          <a:lstStyle>
            <a:lvl1pPr>
              <a:defRPr/>
            </a:lvl1pPr>
          </a:lstStyle>
          <a:p>
            <a:pPr>
              <a:defRPr/>
            </a:pPr>
            <a:endParaRPr lang="zh-HK"/>
          </a:p>
        </p:txBody>
      </p:sp>
      <p:sp>
        <p:nvSpPr>
          <p:cNvPr id="7" name="Slide Number Placeholder 5"/>
          <p:cNvSpPr>
            <a:spLocks noGrp="1"/>
          </p:cNvSpPr>
          <p:nvPr>
            <p:ph type="sldNum" sz="quarter" idx="12"/>
          </p:nvPr>
        </p:nvSpPr>
        <p:spPr/>
        <p:txBody>
          <a:bodyPr/>
          <a:lstStyle>
            <a:lvl1pPr>
              <a:defRPr/>
            </a:lvl1pPr>
          </a:lstStyle>
          <a:p>
            <a:pPr>
              <a:defRPr/>
            </a:pPr>
            <a:fld id="{B77126B6-FC0B-4578-83C4-ED1A0988D469}" type="slidenum">
              <a:rPr lang="en-US" altLang="zh-HK"/>
              <a:pPr>
                <a:defRPr/>
              </a:pPr>
              <a:t>‹#›</a:t>
            </a:fld>
            <a:endParaRPr lang="en-US" altLang="zh-H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HK" smtClean="0"/>
              <a:t>Click to edit Master title style</a:t>
            </a:r>
            <a:endParaRPr lang="zh-HK" alt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HK" alt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6E0F8A2-6BAB-4D13-AD88-6CBAA6266CC4}" type="datetime1">
              <a:rPr lang="zh-HK" altLang="en-US"/>
              <a:pPr>
                <a:defRPr/>
              </a:pPr>
              <a:t>12/9/2013</a:t>
            </a:fld>
            <a:endParaRPr lang="en-US" altLang="zh-HK"/>
          </a:p>
        </p:txBody>
      </p:sp>
      <p:sp>
        <p:nvSpPr>
          <p:cNvPr id="6" name="Footer Placeholder 4"/>
          <p:cNvSpPr>
            <a:spLocks noGrp="1"/>
          </p:cNvSpPr>
          <p:nvPr>
            <p:ph type="ftr" sz="quarter" idx="11"/>
          </p:nvPr>
        </p:nvSpPr>
        <p:spPr/>
        <p:txBody>
          <a:bodyPr/>
          <a:lstStyle>
            <a:lvl1pPr>
              <a:defRPr/>
            </a:lvl1pPr>
          </a:lstStyle>
          <a:p>
            <a:pPr>
              <a:defRPr/>
            </a:pPr>
            <a:endParaRPr lang="zh-HK"/>
          </a:p>
        </p:txBody>
      </p:sp>
      <p:sp>
        <p:nvSpPr>
          <p:cNvPr id="7" name="Slide Number Placeholder 5"/>
          <p:cNvSpPr>
            <a:spLocks noGrp="1"/>
          </p:cNvSpPr>
          <p:nvPr>
            <p:ph type="sldNum" sz="quarter" idx="12"/>
          </p:nvPr>
        </p:nvSpPr>
        <p:spPr/>
        <p:txBody>
          <a:bodyPr/>
          <a:lstStyle>
            <a:lvl1pPr>
              <a:defRPr/>
            </a:lvl1pPr>
          </a:lstStyle>
          <a:p>
            <a:pPr>
              <a:defRPr/>
            </a:pPr>
            <a:fld id="{6C42E1A6-2C19-4FC6-952E-39C8E9201981}" type="slidenum">
              <a:rPr lang="en-US" altLang="zh-HK"/>
              <a:pPr>
                <a:defRPr/>
              </a:pPr>
              <a:t>‹#›</a:t>
            </a:fld>
            <a:endParaRPr lang="en-US" altLang="zh-H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ltLang="zh-HK"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ltLang="zh-HK"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defRPr>
            </a:lvl1pPr>
          </a:lstStyle>
          <a:p>
            <a:pPr>
              <a:defRPr/>
            </a:pPr>
            <a:fld id="{99A44D4E-9354-44E2-85C3-03BD2606B135}" type="datetime1">
              <a:rPr lang="zh-HK" altLang="en-US"/>
              <a:pPr>
                <a:defRPr/>
              </a:pPr>
              <a:t>12/9/2013</a:t>
            </a:fld>
            <a:endParaRPr lang="en-US" altLang="zh-HK"/>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200">
                <a:solidFill>
                  <a:srgbClr val="898989"/>
                </a:solidFill>
                <a:latin typeface="Myriad Pro" pitchFamily="27" charset="0"/>
                <a:ea typeface="新細明體" pitchFamily="27" charset="-120"/>
                <a:cs typeface="新細明體" pitchFamily="27" charset="-120"/>
              </a:defRPr>
            </a:lvl1pPr>
          </a:lstStyle>
          <a:p>
            <a:pPr>
              <a:defRPr/>
            </a:pPr>
            <a:endParaRPr lang="zh-HK"/>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defRPr>
            </a:lvl1pPr>
          </a:lstStyle>
          <a:p>
            <a:pPr>
              <a:defRPr/>
            </a:pPr>
            <a:fld id="{D133CDCE-076E-471A-A6C8-236E93D7F898}" type="slidenum">
              <a:rPr lang="en-US" altLang="zh-HK"/>
              <a:pPr>
                <a:defRPr/>
              </a:pPr>
              <a:t>‹#›</a:t>
            </a:fld>
            <a:endParaRPr lang="en-US" altLang="zh-H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新細明體" pitchFamily="27" charset="-120"/>
        </a:defRPr>
      </a:lvl1pPr>
      <a:lvl2pPr algn="ctr" rtl="0" eaLnBrk="0" fontAlgn="base" hangingPunct="0">
        <a:spcBef>
          <a:spcPct val="0"/>
        </a:spcBef>
        <a:spcAft>
          <a:spcPct val="0"/>
        </a:spcAft>
        <a:defRPr sz="4400">
          <a:solidFill>
            <a:schemeClr val="tx1"/>
          </a:solidFill>
          <a:latin typeface="Calibri" pitchFamily="27" charset="0"/>
          <a:ea typeface="新細明體" pitchFamily="27" charset="-120"/>
          <a:cs typeface="新細明體" pitchFamily="27" charset="-120"/>
        </a:defRPr>
      </a:lvl2pPr>
      <a:lvl3pPr algn="ctr" rtl="0" eaLnBrk="0" fontAlgn="base" hangingPunct="0">
        <a:spcBef>
          <a:spcPct val="0"/>
        </a:spcBef>
        <a:spcAft>
          <a:spcPct val="0"/>
        </a:spcAft>
        <a:defRPr sz="4400">
          <a:solidFill>
            <a:schemeClr val="tx1"/>
          </a:solidFill>
          <a:latin typeface="Calibri" pitchFamily="27" charset="0"/>
          <a:ea typeface="新細明體" pitchFamily="27" charset="-120"/>
          <a:cs typeface="新細明體" pitchFamily="27" charset="-120"/>
        </a:defRPr>
      </a:lvl3pPr>
      <a:lvl4pPr algn="ctr" rtl="0" eaLnBrk="0" fontAlgn="base" hangingPunct="0">
        <a:spcBef>
          <a:spcPct val="0"/>
        </a:spcBef>
        <a:spcAft>
          <a:spcPct val="0"/>
        </a:spcAft>
        <a:defRPr sz="4400">
          <a:solidFill>
            <a:schemeClr val="tx1"/>
          </a:solidFill>
          <a:latin typeface="Calibri" pitchFamily="27" charset="0"/>
          <a:ea typeface="新細明體" pitchFamily="27" charset="-120"/>
          <a:cs typeface="新細明體" pitchFamily="27" charset="-120"/>
        </a:defRPr>
      </a:lvl4pPr>
      <a:lvl5pPr algn="ctr" rtl="0" eaLnBrk="0" fontAlgn="base" hangingPunct="0">
        <a:spcBef>
          <a:spcPct val="0"/>
        </a:spcBef>
        <a:spcAft>
          <a:spcPct val="0"/>
        </a:spcAft>
        <a:defRPr sz="4400">
          <a:solidFill>
            <a:schemeClr val="tx1"/>
          </a:solidFill>
          <a:latin typeface="Calibri" pitchFamily="27" charset="0"/>
          <a:ea typeface="新細明體" pitchFamily="27" charset="-120"/>
          <a:cs typeface="新細明體" pitchFamily="27" charset="-120"/>
        </a:defRPr>
      </a:lvl5pPr>
      <a:lvl6pPr marL="457200" algn="ctr" rtl="0" fontAlgn="base">
        <a:spcBef>
          <a:spcPct val="0"/>
        </a:spcBef>
        <a:spcAft>
          <a:spcPct val="0"/>
        </a:spcAft>
        <a:defRPr sz="4400">
          <a:solidFill>
            <a:schemeClr val="tx1"/>
          </a:solidFill>
          <a:latin typeface="Calibri" pitchFamily="27" charset="0"/>
          <a:ea typeface="新細明體" pitchFamily="27" charset="-120"/>
          <a:cs typeface="新細明體" pitchFamily="27" charset="-120"/>
        </a:defRPr>
      </a:lvl6pPr>
      <a:lvl7pPr marL="914400" algn="ctr" rtl="0" fontAlgn="base">
        <a:spcBef>
          <a:spcPct val="0"/>
        </a:spcBef>
        <a:spcAft>
          <a:spcPct val="0"/>
        </a:spcAft>
        <a:defRPr sz="4400">
          <a:solidFill>
            <a:schemeClr val="tx1"/>
          </a:solidFill>
          <a:latin typeface="Calibri" pitchFamily="27" charset="0"/>
          <a:ea typeface="新細明體" pitchFamily="27" charset="-120"/>
          <a:cs typeface="新細明體" pitchFamily="27" charset="-120"/>
        </a:defRPr>
      </a:lvl7pPr>
      <a:lvl8pPr marL="1371600" algn="ctr" rtl="0" fontAlgn="base">
        <a:spcBef>
          <a:spcPct val="0"/>
        </a:spcBef>
        <a:spcAft>
          <a:spcPct val="0"/>
        </a:spcAft>
        <a:defRPr sz="4400">
          <a:solidFill>
            <a:schemeClr val="tx1"/>
          </a:solidFill>
          <a:latin typeface="Calibri" pitchFamily="27" charset="0"/>
          <a:ea typeface="新細明體" pitchFamily="27" charset="-120"/>
          <a:cs typeface="新細明體" pitchFamily="27" charset="-120"/>
        </a:defRPr>
      </a:lvl8pPr>
      <a:lvl9pPr marL="1828800" algn="ctr" rtl="0" fontAlgn="base">
        <a:spcBef>
          <a:spcPct val="0"/>
        </a:spcBef>
        <a:spcAft>
          <a:spcPct val="0"/>
        </a:spcAft>
        <a:defRPr sz="4400">
          <a:solidFill>
            <a:schemeClr val="tx1"/>
          </a:solidFill>
          <a:latin typeface="Calibri" pitchFamily="27" charset="0"/>
          <a:ea typeface="新細明體" pitchFamily="27" charset="-120"/>
          <a:cs typeface="新細明體" pitchFamily="27"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新細明體" pitchFamily="27" charset="-12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新細明體" pitchFamily="27" charset="-12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新細明體" pitchFamily="27" charset="-12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新細明體" pitchFamily="27" charset="-12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新細明體" pitchFamily="27" charset="-12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2.jpe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17.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50" name="矩形 8"/>
          <p:cNvSpPr>
            <a:spLocks noChangeArrowheads="1"/>
          </p:cNvSpPr>
          <p:nvPr/>
        </p:nvSpPr>
        <p:spPr bwMode="auto">
          <a:xfrm>
            <a:off x="714375" y="5643578"/>
            <a:ext cx="7429526" cy="276984"/>
          </a:xfrm>
          <a:prstGeom prst="rect">
            <a:avLst/>
          </a:prstGeom>
          <a:noFill/>
          <a:ln w="9525">
            <a:noFill/>
            <a:miter lim="800000"/>
            <a:headEnd/>
            <a:tailEnd/>
          </a:ln>
        </p:spPr>
        <p:txBody>
          <a:bodyPr wrap="square" lIns="0" tIns="0" rIns="0" bIns="0">
            <a:spAutoFit/>
          </a:bodyPr>
          <a:lstStyle/>
          <a:p>
            <a:r>
              <a:rPr kumimoji="0" lang="en-AU" dirty="0" smtClean="0">
                <a:solidFill>
                  <a:schemeClr val="bg1"/>
                </a:solidFill>
              </a:rPr>
              <a:t>Mines and Wines in Orange, September 2013</a:t>
            </a:r>
            <a:endParaRPr kumimoji="0" lang="zh-TW" altLang="en-US" dirty="0">
              <a:solidFill>
                <a:schemeClr val="bg1"/>
              </a:solidFill>
            </a:endParaRPr>
          </a:p>
        </p:txBody>
      </p:sp>
      <p:sp>
        <p:nvSpPr>
          <p:cNvPr id="2051" name="TextBox 12"/>
          <p:cNvSpPr txBox="1">
            <a:spLocks noChangeArrowheads="1"/>
          </p:cNvSpPr>
          <p:nvPr/>
        </p:nvSpPr>
        <p:spPr bwMode="auto">
          <a:xfrm>
            <a:off x="260350" y="712788"/>
            <a:ext cx="185738" cy="369887"/>
          </a:xfrm>
          <a:prstGeom prst="rect">
            <a:avLst/>
          </a:prstGeom>
          <a:noFill/>
          <a:ln w="9525">
            <a:noFill/>
            <a:miter lim="800000"/>
            <a:headEnd/>
            <a:tailEnd/>
          </a:ln>
        </p:spPr>
        <p:txBody>
          <a:bodyPr wrap="none">
            <a:spAutoFit/>
          </a:bodyPr>
          <a:lstStyle/>
          <a:p>
            <a:endParaRPr lang="en-US"/>
          </a:p>
        </p:txBody>
      </p:sp>
      <p:pic>
        <p:nvPicPr>
          <p:cNvPr id="2052" name="Picture 14" descr="logo.png"/>
          <p:cNvPicPr>
            <a:picLocks noChangeAspect="1"/>
          </p:cNvPicPr>
          <p:nvPr/>
        </p:nvPicPr>
        <p:blipFill>
          <a:blip r:embed="rId3" cstate="print"/>
          <a:srcRect/>
          <a:stretch>
            <a:fillRect/>
          </a:stretch>
        </p:blipFill>
        <p:spPr bwMode="auto">
          <a:xfrm>
            <a:off x="381000" y="228600"/>
            <a:ext cx="2085975" cy="685800"/>
          </a:xfrm>
          <a:prstGeom prst="rect">
            <a:avLst/>
          </a:prstGeom>
          <a:noFill/>
          <a:ln w="9525">
            <a:noFill/>
            <a:miter lim="800000"/>
            <a:headEnd/>
            <a:tailEnd/>
          </a:ln>
        </p:spPr>
      </p:pic>
      <p:sp>
        <p:nvSpPr>
          <p:cNvPr id="6" name="TextBox 5"/>
          <p:cNvSpPr txBox="1">
            <a:spLocks noChangeArrowheads="1"/>
          </p:cNvSpPr>
          <p:nvPr/>
        </p:nvSpPr>
        <p:spPr bwMode="auto">
          <a:xfrm>
            <a:off x="1066800" y="1752600"/>
            <a:ext cx="7848600" cy="2144241"/>
          </a:xfrm>
          <a:prstGeom prst="rect">
            <a:avLst/>
          </a:prstGeom>
          <a:noFill/>
          <a:ln w="9525">
            <a:noFill/>
            <a:miter lim="800000"/>
            <a:headEnd/>
            <a:tailEnd/>
          </a:ln>
          <a:effectLst>
            <a:outerShdw dist="38100" dir="2700000" rotWithShape="0">
              <a:srgbClr val="808080"/>
            </a:outerShdw>
          </a:effectLst>
        </p:spPr>
        <p:txBody>
          <a:bodyPr>
            <a:spAutoFit/>
          </a:bodyPr>
          <a:lstStyle/>
          <a:p>
            <a:pPr>
              <a:lnSpc>
                <a:spcPts val="5300"/>
              </a:lnSpc>
              <a:defRPr/>
            </a:pPr>
            <a:r>
              <a:rPr lang="en-AU" sz="5400" b="1" dirty="0">
                <a:solidFill>
                  <a:srgbClr val="FFFFEB"/>
                </a:solidFill>
                <a:latin typeface="Calibri" pitchFamily="-108" charset="0"/>
                <a:cs typeface="Calibri" pitchFamily="-108" charset="0"/>
              </a:rPr>
              <a:t>A new Intrusion-Related </a:t>
            </a:r>
            <a:r>
              <a:rPr lang="en-AU" sz="5400" b="1" dirty="0" smtClean="0">
                <a:solidFill>
                  <a:srgbClr val="FFFFEB"/>
                </a:solidFill>
                <a:latin typeface="Calibri" pitchFamily="-108" charset="0"/>
                <a:cs typeface="Calibri" pitchFamily="-108" charset="0"/>
              </a:rPr>
              <a:t>Gold field </a:t>
            </a:r>
            <a:r>
              <a:rPr lang="en-AU" sz="5400" b="1" dirty="0">
                <a:solidFill>
                  <a:srgbClr val="FFFFEB"/>
                </a:solidFill>
                <a:latin typeface="Calibri" pitchFamily="-108" charset="0"/>
                <a:cs typeface="Calibri" pitchFamily="-108" charset="0"/>
              </a:rPr>
              <a:t>in the Thomson Fold Belt, NSW</a:t>
            </a:r>
            <a:endParaRPr lang="en-US" sz="5400" dirty="0">
              <a:latin typeface="Calibri" pitchFamily="-108" charset="0"/>
              <a:cs typeface="Calibri" pitchFamily="-10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0"/>
          <p:cNvSpPr>
            <a:spLocks noChangeArrowheads="1"/>
          </p:cNvSpPr>
          <p:nvPr/>
        </p:nvSpPr>
        <p:spPr bwMode="auto">
          <a:xfrm>
            <a:off x="8214717" y="250825"/>
            <a:ext cx="418704" cy="369332"/>
          </a:xfrm>
          <a:prstGeom prst="rect">
            <a:avLst/>
          </a:prstGeom>
          <a:noFill/>
          <a:ln w="9525">
            <a:noFill/>
            <a:miter lim="800000"/>
            <a:headEnd/>
            <a:tailEnd/>
          </a:ln>
        </p:spPr>
        <p:txBody>
          <a:bodyPr wrap="none">
            <a:spAutoFit/>
          </a:bodyPr>
          <a:lstStyle/>
          <a:p>
            <a:pPr algn="ctr"/>
            <a:r>
              <a:rPr kumimoji="0" lang="en-US" b="1" dirty="0" smtClean="0">
                <a:solidFill>
                  <a:schemeClr val="bg1"/>
                </a:solidFill>
                <a:latin typeface="Calibri" pitchFamily="-108" charset="0"/>
                <a:cs typeface="Calibri" pitchFamily="-108" charset="0"/>
              </a:rPr>
              <a:t>10</a:t>
            </a:r>
            <a:endParaRPr kumimoji="0" lang="en-US" b="1" dirty="0">
              <a:solidFill>
                <a:schemeClr val="bg1"/>
              </a:solidFill>
              <a:latin typeface="Calibri" pitchFamily="-108" charset="0"/>
              <a:cs typeface="Calibri" pitchFamily="-108" charset="0"/>
            </a:endParaRPr>
          </a:p>
        </p:txBody>
      </p:sp>
      <p:pic>
        <p:nvPicPr>
          <p:cNvPr id="4099" name="Picture 2" descr="C:\Users\SiuWing\Desktop\ppt gr2\arrow02.png">
            <a:hlinkClick r:id="" action="ppaction://hlinkshowjump?jump=nextslide"/>
          </p:cNvPr>
          <p:cNvPicPr>
            <a:picLocks noChangeAspect="1" noChangeArrowheads="1"/>
          </p:cNvPicPr>
          <p:nvPr/>
        </p:nvPicPr>
        <p:blipFill>
          <a:blip r:embed="rId2" cstate="print"/>
          <a:srcRect/>
          <a:stretch>
            <a:fillRect/>
          </a:stretch>
        </p:blipFill>
        <p:spPr bwMode="auto">
          <a:xfrm>
            <a:off x="8642350" y="6524625"/>
            <a:ext cx="201613" cy="217488"/>
          </a:xfrm>
          <a:prstGeom prst="rect">
            <a:avLst/>
          </a:prstGeom>
          <a:noFill/>
          <a:ln w="9525">
            <a:noFill/>
            <a:miter lim="800000"/>
            <a:headEnd/>
            <a:tailEnd/>
          </a:ln>
        </p:spPr>
      </p:pic>
      <p:pic>
        <p:nvPicPr>
          <p:cNvPr id="4100" name="Picture 3" descr="C:\Users\SiuWing\Desktop\ppt gr2\v_line.png"/>
          <p:cNvPicPr>
            <a:picLocks noChangeAspect="1" noChangeArrowheads="1"/>
          </p:cNvPicPr>
          <p:nvPr/>
        </p:nvPicPr>
        <p:blipFill>
          <a:blip r:embed="rId3" cstate="print"/>
          <a:srcRect/>
          <a:stretch>
            <a:fillRect/>
          </a:stretch>
        </p:blipFill>
        <p:spPr bwMode="auto">
          <a:xfrm>
            <a:off x="8542338" y="6470650"/>
            <a:ext cx="19050" cy="314325"/>
          </a:xfrm>
          <a:prstGeom prst="rect">
            <a:avLst/>
          </a:prstGeom>
          <a:noFill/>
          <a:ln w="9525">
            <a:noFill/>
            <a:miter lim="800000"/>
            <a:headEnd/>
            <a:tailEnd/>
          </a:ln>
        </p:spPr>
      </p:pic>
      <p:pic>
        <p:nvPicPr>
          <p:cNvPr id="4101" name="Picture 4" descr="C:\Users\SiuWing\Desktop\ppt gr2\arrow01.png">
            <a:hlinkClick r:id="" action="ppaction://hlinkshowjump?jump=previousslide"/>
          </p:cNvPr>
          <p:cNvPicPr>
            <a:picLocks noChangeAspect="1" noChangeArrowheads="1"/>
          </p:cNvPicPr>
          <p:nvPr/>
        </p:nvPicPr>
        <p:blipFill>
          <a:blip r:embed="rId4" cstate="print"/>
          <a:srcRect/>
          <a:stretch>
            <a:fillRect/>
          </a:stretch>
        </p:blipFill>
        <p:spPr bwMode="auto">
          <a:xfrm>
            <a:off x="8213725" y="6524625"/>
            <a:ext cx="201613" cy="217488"/>
          </a:xfrm>
          <a:prstGeom prst="rect">
            <a:avLst/>
          </a:prstGeom>
          <a:noFill/>
          <a:ln w="9525">
            <a:noFill/>
            <a:miter lim="800000"/>
            <a:headEnd/>
            <a:tailEnd/>
          </a:ln>
        </p:spPr>
      </p:pic>
      <p:sp>
        <p:nvSpPr>
          <p:cNvPr id="18" name="TextBox 17"/>
          <p:cNvSpPr txBox="1"/>
          <p:nvPr/>
        </p:nvSpPr>
        <p:spPr>
          <a:xfrm>
            <a:off x="3111190" y="620713"/>
            <a:ext cx="4790864" cy="430887"/>
          </a:xfrm>
          <a:prstGeom prst="rect">
            <a:avLst/>
          </a:prstGeom>
          <a:noFill/>
        </p:spPr>
        <p:txBody>
          <a:bodyPr wrap="square" lIns="0" tIns="0" rIns="0" bIns="0">
            <a:spAutoFit/>
          </a:bodyPr>
          <a:lstStyle/>
          <a:p>
            <a:pPr fontAlgn="auto">
              <a:spcBef>
                <a:spcPts val="0"/>
              </a:spcBef>
              <a:spcAft>
                <a:spcPts val="0"/>
              </a:spcAft>
              <a:defRPr/>
            </a:pPr>
            <a:r>
              <a:rPr kumimoji="0" lang="en-US" altLang="zh-HK" sz="2800" b="1" dirty="0" smtClean="0">
                <a:solidFill>
                  <a:schemeClr val="tx1">
                    <a:lumMod val="75000"/>
                    <a:lumOff val="25000"/>
                  </a:schemeClr>
                </a:solidFill>
                <a:latin typeface="+mj-lt"/>
                <a:ea typeface="+mn-ea"/>
              </a:rPr>
              <a:t>Cuttaburra – altered sediments</a:t>
            </a:r>
            <a:endParaRPr kumimoji="0" lang="en-US" altLang="zh-HK" sz="2800" b="1" dirty="0">
              <a:solidFill>
                <a:schemeClr val="tx1">
                  <a:lumMod val="75000"/>
                  <a:lumOff val="25000"/>
                </a:schemeClr>
              </a:solidFill>
              <a:latin typeface="+mj-lt"/>
              <a:ea typeface="+mn-ea"/>
            </a:endParaRPr>
          </a:p>
        </p:txBody>
      </p:sp>
      <p:sp>
        <p:nvSpPr>
          <p:cNvPr id="19" name="TextBox 18"/>
          <p:cNvSpPr txBox="1">
            <a:spLocks noChangeArrowheads="1"/>
          </p:cNvSpPr>
          <p:nvPr/>
        </p:nvSpPr>
        <p:spPr bwMode="auto">
          <a:xfrm>
            <a:off x="468217" y="1381796"/>
            <a:ext cx="3962400" cy="923330"/>
          </a:xfrm>
          <a:prstGeom prst="rect">
            <a:avLst/>
          </a:prstGeom>
          <a:noFill/>
          <a:ln w="9525">
            <a:noFill/>
            <a:miter lim="800000"/>
            <a:headEnd/>
            <a:tailEnd/>
          </a:ln>
        </p:spPr>
        <p:txBody>
          <a:bodyPr wrap="square" lIns="0" tIns="0" rIns="0" bIns="0">
            <a:spAutoFit/>
          </a:bodyPr>
          <a:lstStyle/>
          <a:p>
            <a:pPr marL="360363" indent="-360363">
              <a:spcBef>
                <a:spcPts val="600"/>
              </a:spcBef>
              <a:spcAft>
                <a:spcPts val="600"/>
              </a:spcAft>
              <a:buClr>
                <a:srgbClr val="FF9900"/>
              </a:buClr>
              <a:buSzPct val="125000"/>
              <a:buFontTx/>
              <a:buBlip>
                <a:blip r:embed="rId5"/>
              </a:buBlip>
            </a:pPr>
            <a:r>
              <a:rPr lang="en-US" sz="2000" dirty="0">
                <a:latin typeface="+mn-lt"/>
                <a:ea typeface="+mn-ea"/>
                <a:cs typeface="新細明體" pitchFamily="27" charset="-120"/>
              </a:rPr>
              <a:t>Hydrothermal alteration systems - eight systems so far with just 13 effective drill holes</a:t>
            </a:r>
          </a:p>
        </p:txBody>
      </p:sp>
      <p:sp>
        <p:nvSpPr>
          <p:cNvPr id="13" name="TextBox 12"/>
          <p:cNvSpPr txBox="1">
            <a:spLocks noChangeArrowheads="1"/>
          </p:cNvSpPr>
          <p:nvPr/>
        </p:nvSpPr>
        <p:spPr bwMode="auto">
          <a:xfrm>
            <a:off x="468217" y="4509352"/>
            <a:ext cx="3962400" cy="1231106"/>
          </a:xfrm>
          <a:prstGeom prst="rect">
            <a:avLst/>
          </a:prstGeom>
          <a:noFill/>
          <a:ln w="9525">
            <a:noFill/>
            <a:miter lim="800000"/>
            <a:headEnd/>
            <a:tailEnd/>
          </a:ln>
        </p:spPr>
        <p:txBody>
          <a:bodyPr lIns="0" tIns="0" rIns="0" bIns="0">
            <a:spAutoFit/>
          </a:bodyPr>
          <a:lstStyle/>
          <a:p>
            <a:pPr marL="360363" indent="-360363">
              <a:spcBef>
                <a:spcPts val="600"/>
              </a:spcBef>
              <a:spcAft>
                <a:spcPts val="600"/>
              </a:spcAft>
              <a:buClr>
                <a:srgbClr val="FF9900"/>
              </a:buClr>
              <a:buSzPct val="125000"/>
              <a:buFontTx/>
              <a:buBlip>
                <a:blip r:embed="rId5"/>
              </a:buBlip>
            </a:pPr>
            <a:r>
              <a:rPr lang="en-US" sz="2000" dirty="0">
                <a:latin typeface="+mn-lt"/>
                <a:ea typeface="+mn-ea"/>
                <a:cs typeface="新細明體" pitchFamily="27" charset="-120"/>
              </a:rPr>
              <a:t>High grades of up to 3.7 g/t gold, 4% zinc, 113 g/t silver, 0.5% copper, 0.8% tin, 0.6% tungsten, 0.9% lead in </a:t>
            </a:r>
            <a:r>
              <a:rPr lang="en-US" sz="2000" dirty="0" smtClean="0">
                <a:latin typeface="+mn-lt"/>
                <a:ea typeface="+mn-ea"/>
                <a:cs typeface="新細明體" pitchFamily="27" charset="-120"/>
              </a:rPr>
              <a:t>veins</a:t>
            </a:r>
            <a:endParaRPr lang="en-US" sz="2000" dirty="0">
              <a:latin typeface="+mn-lt"/>
              <a:ea typeface="+mn-ea"/>
              <a:cs typeface="新細明體" pitchFamily="27" charset="-120"/>
            </a:endParaRPr>
          </a:p>
        </p:txBody>
      </p:sp>
      <p:sp>
        <p:nvSpPr>
          <p:cNvPr id="16" name="TextBox 15"/>
          <p:cNvSpPr txBox="1">
            <a:spLocks noChangeArrowheads="1"/>
          </p:cNvSpPr>
          <p:nvPr/>
        </p:nvSpPr>
        <p:spPr bwMode="auto">
          <a:xfrm>
            <a:off x="468217" y="2424315"/>
            <a:ext cx="3962400" cy="923330"/>
          </a:xfrm>
          <a:prstGeom prst="rect">
            <a:avLst/>
          </a:prstGeom>
          <a:noFill/>
          <a:ln w="9525">
            <a:noFill/>
            <a:miter lim="800000"/>
            <a:headEnd/>
            <a:tailEnd/>
          </a:ln>
        </p:spPr>
        <p:txBody>
          <a:bodyPr wrap="square" lIns="0" tIns="0" rIns="0" bIns="0">
            <a:spAutoFit/>
          </a:bodyPr>
          <a:lstStyle/>
          <a:p>
            <a:pPr marL="360363" indent="-360363">
              <a:spcBef>
                <a:spcPts val="600"/>
              </a:spcBef>
              <a:spcAft>
                <a:spcPts val="600"/>
              </a:spcAft>
              <a:buClr>
                <a:srgbClr val="FF9900"/>
              </a:buClr>
              <a:buSzPct val="125000"/>
              <a:buBlip>
                <a:blip r:embed="rId5"/>
              </a:buBlip>
            </a:pPr>
            <a:r>
              <a:rPr lang="en-US" sz="2000" dirty="0">
                <a:latin typeface="+mn-lt"/>
                <a:ea typeface="+mn-ea"/>
                <a:cs typeface="新細明體" pitchFamily="27" charset="-120"/>
              </a:rPr>
              <a:t>Similar veining, alteration and mineralisation - Metal suite – </a:t>
            </a:r>
            <a:r>
              <a:rPr lang="en-US" sz="2000" dirty="0" smtClean="0">
                <a:latin typeface="+mn-lt"/>
                <a:ea typeface="+mn-ea"/>
                <a:cs typeface="新細明體" pitchFamily="27" charset="-120"/>
              </a:rPr>
              <a:t>Au-W-Sn-Cu-Pb-Zn-As-Bi-Mo</a:t>
            </a:r>
            <a:endParaRPr lang="en-US" dirty="0">
              <a:solidFill>
                <a:srgbClr val="404040"/>
              </a:solidFill>
              <a:latin typeface="Calibri" pitchFamily="-108" charset="0"/>
              <a:cs typeface="Calibri" pitchFamily="-10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0182" y="1333500"/>
            <a:ext cx="4122168" cy="4260796"/>
          </a:xfrm>
          <a:prstGeom prst="rect">
            <a:avLst/>
          </a:prstGeom>
        </p:spPr>
      </p:pic>
      <p:sp>
        <p:nvSpPr>
          <p:cNvPr id="14" name="TextBox 13"/>
          <p:cNvSpPr txBox="1">
            <a:spLocks noChangeArrowheads="1"/>
          </p:cNvSpPr>
          <p:nvPr/>
        </p:nvSpPr>
        <p:spPr bwMode="auto">
          <a:xfrm>
            <a:off x="468217" y="3466834"/>
            <a:ext cx="3962400" cy="923330"/>
          </a:xfrm>
          <a:prstGeom prst="rect">
            <a:avLst/>
          </a:prstGeom>
          <a:noFill/>
          <a:ln w="9525">
            <a:noFill/>
            <a:miter lim="800000"/>
            <a:headEnd/>
            <a:tailEnd/>
          </a:ln>
        </p:spPr>
        <p:txBody>
          <a:bodyPr wrap="square" lIns="0" tIns="0" rIns="0" bIns="0">
            <a:spAutoFit/>
          </a:bodyPr>
          <a:lstStyle/>
          <a:p>
            <a:pPr marL="360363" indent="-360363">
              <a:spcBef>
                <a:spcPts val="600"/>
              </a:spcBef>
              <a:spcAft>
                <a:spcPts val="600"/>
              </a:spcAft>
              <a:buClr>
                <a:srgbClr val="FF9900"/>
              </a:buClr>
              <a:buSzPct val="125000"/>
              <a:buFontTx/>
              <a:buBlip>
                <a:blip r:embed="rId5"/>
              </a:buBlip>
            </a:pPr>
            <a:r>
              <a:rPr lang="en-US" sz="2000" dirty="0">
                <a:latin typeface="+mn-lt"/>
                <a:ea typeface="+mn-ea"/>
                <a:cs typeface="新細明體" pitchFamily="27" charset="-120"/>
              </a:rPr>
              <a:t>“Ore grade” material found for the first time in 2011 (but deep at 400m</a:t>
            </a:r>
            <a:r>
              <a:rPr lang="en-US" dirty="0" smtClean="0">
                <a:solidFill>
                  <a:srgbClr val="404040"/>
                </a:solidFill>
                <a:latin typeface="Calibri" pitchFamily="-108" charset="0"/>
                <a:cs typeface="Calibri" pitchFamily="-108" charset="0"/>
              </a:rPr>
              <a:t>) </a:t>
            </a:r>
            <a:endParaRPr lang="en-US" dirty="0">
              <a:solidFill>
                <a:srgbClr val="404040"/>
              </a:solidFill>
              <a:latin typeface="Calibri" pitchFamily="-108" charset="0"/>
              <a:cs typeface="Calibri" pitchFamily="-10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3" grpId="0"/>
      <p:bldP spid="16"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41367" y="597049"/>
            <a:ext cx="4730342" cy="400110"/>
          </a:xfrm>
          <a:prstGeom prst="rect">
            <a:avLst/>
          </a:prstGeom>
          <a:noFill/>
        </p:spPr>
        <p:txBody>
          <a:bodyPr wrap="square" rtlCol="0">
            <a:spAutoFit/>
          </a:bodyPr>
          <a:lstStyle/>
          <a:p>
            <a:r>
              <a:rPr lang="en-AU" sz="2000" b="1" dirty="0" smtClean="0"/>
              <a:t>Tungsten - a geochemical pathfinder</a:t>
            </a:r>
            <a:endParaRPr lang="en-AU" sz="2000" b="1" dirty="0"/>
          </a:p>
        </p:txBody>
      </p:sp>
      <p:sp>
        <p:nvSpPr>
          <p:cNvPr id="5" name="Rectangle 19"/>
          <p:cNvSpPr>
            <a:spLocks noChangeArrowheads="1"/>
          </p:cNvSpPr>
          <p:nvPr/>
        </p:nvSpPr>
        <p:spPr bwMode="auto">
          <a:xfrm>
            <a:off x="8214717" y="250825"/>
            <a:ext cx="418704" cy="369332"/>
          </a:xfrm>
          <a:prstGeom prst="rect">
            <a:avLst/>
          </a:prstGeom>
          <a:noFill/>
          <a:ln w="9525">
            <a:noFill/>
            <a:miter lim="800000"/>
            <a:headEnd/>
            <a:tailEnd/>
          </a:ln>
        </p:spPr>
        <p:txBody>
          <a:bodyPr wrap="none">
            <a:spAutoFit/>
          </a:bodyPr>
          <a:lstStyle/>
          <a:p>
            <a:pPr algn="ctr"/>
            <a:r>
              <a:rPr kumimoji="0" lang="en-US" b="1" dirty="0" smtClean="0">
                <a:solidFill>
                  <a:schemeClr val="bg1"/>
                </a:solidFill>
                <a:latin typeface="Calibri" pitchFamily="-108" charset="0"/>
                <a:cs typeface="Calibri" pitchFamily="-108" charset="0"/>
              </a:rPr>
              <a:t>11</a:t>
            </a:r>
            <a:endParaRPr kumimoji="0" lang="en-US" b="1" dirty="0">
              <a:solidFill>
                <a:schemeClr val="bg1"/>
              </a:solidFill>
              <a:latin typeface="Calibri" pitchFamily="-108" charset="0"/>
              <a:cs typeface="Calibri" pitchFamily="-10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199" y="1062801"/>
            <a:ext cx="7857067" cy="521385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94882" y="1465243"/>
            <a:ext cx="1949985" cy="369332"/>
          </a:xfrm>
          <a:prstGeom prst="rect">
            <a:avLst/>
          </a:prstGeom>
          <a:noFill/>
        </p:spPr>
        <p:txBody>
          <a:bodyPr wrap="square" rtlCol="0">
            <a:spAutoFit/>
          </a:bodyPr>
          <a:lstStyle/>
          <a:p>
            <a:r>
              <a:rPr lang="en-AU" dirty="0" err="1" smtClean="0"/>
              <a:t>Felsic</a:t>
            </a:r>
            <a:r>
              <a:rPr lang="en-AU" dirty="0" smtClean="0"/>
              <a:t> intrusions</a:t>
            </a:r>
            <a:endParaRPr lang="en-AU" dirty="0"/>
          </a:p>
        </p:txBody>
      </p:sp>
      <p:sp>
        <p:nvSpPr>
          <p:cNvPr id="4" name="Rectangle 19"/>
          <p:cNvSpPr>
            <a:spLocks noChangeArrowheads="1"/>
          </p:cNvSpPr>
          <p:nvPr/>
        </p:nvSpPr>
        <p:spPr bwMode="auto">
          <a:xfrm>
            <a:off x="8214717" y="250825"/>
            <a:ext cx="418704" cy="369332"/>
          </a:xfrm>
          <a:prstGeom prst="rect">
            <a:avLst/>
          </a:prstGeom>
          <a:noFill/>
          <a:ln w="9525">
            <a:noFill/>
            <a:miter lim="800000"/>
            <a:headEnd/>
            <a:tailEnd/>
          </a:ln>
        </p:spPr>
        <p:txBody>
          <a:bodyPr wrap="none">
            <a:spAutoFit/>
          </a:bodyPr>
          <a:lstStyle/>
          <a:p>
            <a:pPr algn="ctr"/>
            <a:r>
              <a:rPr kumimoji="0" lang="en-US" b="1" dirty="0" smtClean="0">
                <a:solidFill>
                  <a:schemeClr val="bg1"/>
                </a:solidFill>
                <a:latin typeface="Calibri" pitchFamily="-108" charset="0"/>
                <a:cs typeface="Calibri" pitchFamily="-108" charset="0"/>
              </a:rPr>
              <a:t>12</a:t>
            </a:r>
            <a:endParaRPr kumimoji="0" lang="en-US" b="1" dirty="0">
              <a:solidFill>
                <a:schemeClr val="bg1"/>
              </a:solidFill>
              <a:latin typeface="Calibri" pitchFamily="-108" charset="0"/>
              <a:cs typeface="Calibri" pitchFamily="-108" charset="0"/>
            </a:endParaRPr>
          </a:p>
        </p:txBody>
      </p:sp>
      <p:sp>
        <p:nvSpPr>
          <p:cNvPr id="2" name="Rectangle 1"/>
          <p:cNvSpPr/>
          <p:nvPr/>
        </p:nvSpPr>
        <p:spPr>
          <a:xfrm>
            <a:off x="2693219" y="614819"/>
            <a:ext cx="5099666" cy="400110"/>
          </a:xfrm>
          <a:prstGeom prst="rect">
            <a:avLst/>
          </a:prstGeom>
        </p:spPr>
        <p:txBody>
          <a:bodyPr wrap="none">
            <a:spAutoFit/>
          </a:bodyPr>
          <a:lstStyle/>
          <a:p>
            <a:r>
              <a:rPr lang="en-AU" sz="2000" b="1" dirty="0"/>
              <a:t>Tungsten </a:t>
            </a:r>
            <a:r>
              <a:rPr lang="en-AU" sz="2000" b="1" dirty="0" smtClean="0"/>
              <a:t>+ Granite – New Model </a:t>
            </a:r>
            <a:r>
              <a:rPr lang="en-AU" sz="2000" b="1" dirty="0"/>
              <a:t>N</a:t>
            </a:r>
            <a:r>
              <a:rPr lang="en-AU" sz="2000" b="1" dirty="0" smtClean="0"/>
              <a:t>eeded</a:t>
            </a:r>
            <a:endParaRPr lang="en-AU" sz="20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716" y="1091511"/>
            <a:ext cx="8339665" cy="5028971"/>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Intrusions</a:t>
            </a:r>
            <a:endParaRPr lang="en-AU" dirty="0"/>
          </a:p>
        </p:txBody>
      </p:sp>
      <p:sp>
        <p:nvSpPr>
          <p:cNvPr id="3" name="Content Placeholder 2"/>
          <p:cNvSpPr>
            <a:spLocks noGrp="1"/>
          </p:cNvSpPr>
          <p:nvPr>
            <p:ph idx="1"/>
          </p:nvPr>
        </p:nvSpPr>
        <p:spPr>
          <a:xfrm>
            <a:off x="457199" y="1176868"/>
            <a:ext cx="8339667" cy="2184400"/>
          </a:xfrm>
        </p:spPr>
        <p:txBody>
          <a:bodyPr/>
          <a:lstStyle/>
          <a:p>
            <a:pPr>
              <a:buClr>
                <a:schemeClr val="accent6">
                  <a:lumMod val="75000"/>
                </a:schemeClr>
              </a:buClr>
              <a:buSzPct val="200000"/>
            </a:pPr>
            <a:r>
              <a:rPr lang="en-AU" sz="2000" dirty="0" err="1" smtClean="0"/>
              <a:t>CutA</a:t>
            </a:r>
            <a:r>
              <a:rPr lang="en-AU" sz="2000" dirty="0" smtClean="0"/>
              <a:t>- Biotite granodiorite* – 428.3 +/- 2.8 Ma (E Chisholm, GA 2012).</a:t>
            </a:r>
          </a:p>
          <a:p>
            <a:pPr>
              <a:buClr>
                <a:schemeClr val="accent6">
                  <a:lumMod val="75000"/>
                </a:schemeClr>
              </a:buClr>
              <a:buSzPct val="200000"/>
            </a:pPr>
            <a:r>
              <a:rPr lang="en-AU" sz="2000" dirty="0" smtClean="0"/>
              <a:t>I-type (</a:t>
            </a:r>
            <a:r>
              <a:rPr lang="en-AU" sz="2000" dirty="0"/>
              <a:t>mildly reduced, slightly </a:t>
            </a:r>
            <a:r>
              <a:rPr lang="en-AU" sz="2000" dirty="0" err="1"/>
              <a:t>peraluminous</a:t>
            </a:r>
            <a:r>
              <a:rPr lang="en-AU" sz="2000" dirty="0"/>
              <a:t>, “contaminated I-type” </a:t>
            </a:r>
            <a:r>
              <a:rPr lang="en-AU" sz="2000" dirty="0" smtClean="0"/>
              <a:t>character – P </a:t>
            </a:r>
            <a:r>
              <a:rPr lang="en-AU" sz="2000" dirty="0" err="1" smtClean="0"/>
              <a:t>Blevin</a:t>
            </a:r>
            <a:r>
              <a:rPr lang="en-AU" sz="2000" dirty="0" smtClean="0"/>
              <a:t>)</a:t>
            </a:r>
          </a:p>
          <a:p>
            <a:pPr>
              <a:buClr>
                <a:schemeClr val="accent6">
                  <a:lumMod val="75000"/>
                </a:schemeClr>
              </a:buClr>
              <a:buSzPct val="200000"/>
            </a:pPr>
            <a:r>
              <a:rPr lang="en-AU" sz="2000" dirty="0" smtClean="0"/>
              <a:t>Multiple intrusions over 150 km; ?Stitches LFB and ?TFB</a:t>
            </a:r>
          </a:p>
          <a:p>
            <a:pPr>
              <a:buClr>
                <a:schemeClr val="accent6">
                  <a:lumMod val="75000"/>
                </a:schemeClr>
              </a:buClr>
              <a:buSzPct val="200000"/>
            </a:pPr>
            <a:r>
              <a:rPr lang="en-AU" sz="2000" dirty="0" smtClean="0"/>
              <a:t>S-type </a:t>
            </a:r>
            <a:r>
              <a:rPr lang="en-AU" sz="2000" dirty="0" err="1" smtClean="0"/>
              <a:t>granitoids</a:t>
            </a:r>
            <a:r>
              <a:rPr lang="en-AU" sz="2000" dirty="0" smtClean="0"/>
              <a:t> in adjacent Girilambone Group but more typically </a:t>
            </a:r>
            <a:r>
              <a:rPr lang="en-AU" sz="2000" dirty="0" err="1" smtClean="0"/>
              <a:t>Sn</a:t>
            </a:r>
            <a:r>
              <a:rPr lang="en-AU" sz="2000" dirty="0" smtClean="0"/>
              <a:t>-W– </a:t>
            </a:r>
            <a:r>
              <a:rPr lang="en-AU" sz="2000" dirty="0" err="1" smtClean="0"/>
              <a:t>eg</a:t>
            </a:r>
            <a:r>
              <a:rPr lang="en-AU" sz="2000" dirty="0" smtClean="0"/>
              <a:t> </a:t>
            </a:r>
            <a:r>
              <a:rPr lang="en-AU" sz="2000" dirty="0" err="1" smtClean="0"/>
              <a:t>Wilgaroon</a:t>
            </a:r>
            <a:endParaRPr lang="en-AU" sz="2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008" y="3363046"/>
            <a:ext cx="6220250" cy="2079241"/>
          </a:xfrm>
          <a:prstGeom prst="rect">
            <a:avLst/>
          </a:prstGeom>
        </p:spPr>
      </p:pic>
      <p:sp>
        <p:nvSpPr>
          <p:cNvPr id="5" name="TextBox 4"/>
          <p:cNvSpPr txBox="1"/>
          <p:nvPr/>
        </p:nvSpPr>
        <p:spPr>
          <a:xfrm>
            <a:off x="486833" y="5459221"/>
            <a:ext cx="8102600" cy="800219"/>
          </a:xfrm>
          <a:prstGeom prst="rect">
            <a:avLst/>
          </a:prstGeom>
          <a:noFill/>
        </p:spPr>
        <p:txBody>
          <a:bodyPr wrap="square" rtlCol="0">
            <a:spAutoFit/>
          </a:bodyPr>
          <a:lstStyle/>
          <a:p>
            <a:r>
              <a:rPr lang="en-US" sz="1600" dirty="0" smtClean="0"/>
              <a:t>*35</a:t>
            </a:r>
            <a:r>
              <a:rPr lang="en-US" sz="1600" dirty="0"/>
              <a:t>% quartz, 36% plagioclase, 15% orthoclase, 8% mostly altered biotite, 5-6% muscovite and &lt;1% each of </a:t>
            </a:r>
            <a:r>
              <a:rPr lang="en-US" sz="1600" dirty="0" smtClean="0"/>
              <a:t>scheelite and pyrrhotite (</a:t>
            </a:r>
            <a:r>
              <a:rPr lang="en-US" sz="1600" dirty="0" err="1" smtClean="0"/>
              <a:t>inc.</a:t>
            </a:r>
            <a:r>
              <a:rPr lang="en-US" sz="1600" dirty="0" smtClean="0"/>
              <a:t> </a:t>
            </a:r>
            <a:r>
              <a:rPr lang="en-US" sz="1600" dirty="0" err="1" smtClean="0"/>
              <a:t>cp</a:t>
            </a:r>
            <a:r>
              <a:rPr lang="en-US" sz="1600" dirty="0" smtClean="0"/>
              <a:t>, </a:t>
            </a:r>
            <a:r>
              <a:rPr lang="en-US" sz="1600" dirty="0" err="1" smtClean="0"/>
              <a:t>py</a:t>
            </a:r>
            <a:r>
              <a:rPr lang="en-US" sz="1600" dirty="0" smtClean="0"/>
              <a:t>, </a:t>
            </a:r>
            <a:r>
              <a:rPr lang="en-US" sz="1600" dirty="0" err="1" smtClean="0"/>
              <a:t>sp</a:t>
            </a:r>
            <a:r>
              <a:rPr lang="en-US" sz="1600" dirty="0" smtClean="0"/>
              <a:t>).</a:t>
            </a:r>
            <a:endParaRPr lang="en-AU" sz="1600" dirty="0"/>
          </a:p>
          <a:p>
            <a:endParaRPr lang="en-AU" sz="1400" dirty="0"/>
          </a:p>
        </p:txBody>
      </p:sp>
      <p:sp>
        <p:nvSpPr>
          <p:cNvPr id="6" name="Rectangle 19"/>
          <p:cNvSpPr>
            <a:spLocks noChangeArrowheads="1"/>
          </p:cNvSpPr>
          <p:nvPr/>
        </p:nvSpPr>
        <p:spPr bwMode="auto">
          <a:xfrm>
            <a:off x="8214717" y="250825"/>
            <a:ext cx="418704" cy="369332"/>
          </a:xfrm>
          <a:prstGeom prst="rect">
            <a:avLst/>
          </a:prstGeom>
          <a:noFill/>
          <a:ln w="9525">
            <a:noFill/>
            <a:miter lim="800000"/>
            <a:headEnd/>
            <a:tailEnd/>
          </a:ln>
        </p:spPr>
        <p:txBody>
          <a:bodyPr wrap="none">
            <a:spAutoFit/>
          </a:bodyPr>
          <a:lstStyle/>
          <a:p>
            <a:pPr algn="ctr"/>
            <a:r>
              <a:rPr kumimoji="0" lang="en-US" b="1" dirty="0" smtClean="0">
                <a:solidFill>
                  <a:schemeClr val="bg1"/>
                </a:solidFill>
                <a:latin typeface="Calibri" pitchFamily="-108" charset="0"/>
                <a:cs typeface="Calibri" pitchFamily="-108" charset="0"/>
              </a:rPr>
              <a:t>13</a:t>
            </a:r>
            <a:endParaRPr kumimoji="0" lang="en-US" b="1" dirty="0">
              <a:solidFill>
                <a:schemeClr val="bg1"/>
              </a:solidFill>
              <a:latin typeface="Calibri" pitchFamily="-108" charset="0"/>
              <a:cs typeface="Calibri" pitchFamily="-10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819400" y="609600"/>
            <a:ext cx="5181600" cy="430213"/>
          </a:xfrm>
          <a:prstGeom prst="rect">
            <a:avLst/>
          </a:prstGeom>
          <a:noFill/>
          <a:ln w="9525">
            <a:noFill/>
            <a:miter lim="800000"/>
            <a:headEnd/>
            <a:tailEnd/>
          </a:ln>
        </p:spPr>
        <p:txBody>
          <a:bodyPr lIns="0" tIns="0" rIns="0" bIns="0">
            <a:spAutoFit/>
          </a:bodyPr>
          <a:lstStyle/>
          <a:p>
            <a:r>
              <a:rPr lang="en-US" sz="2800" b="1" dirty="0" smtClean="0">
                <a:solidFill>
                  <a:srgbClr val="404040"/>
                </a:solidFill>
                <a:latin typeface="Calibri" pitchFamily="-108" charset="0"/>
                <a:cs typeface="Calibri" pitchFamily="-108" charset="0"/>
              </a:rPr>
              <a:t>Intrusion Related Gold Model</a:t>
            </a:r>
            <a:endParaRPr lang="en-AU" sz="2800" b="1" dirty="0">
              <a:solidFill>
                <a:srgbClr val="404040"/>
              </a:solidFill>
              <a:latin typeface="Calibri" pitchFamily="-108" charset="0"/>
              <a:cs typeface="Calibri" pitchFamily="-108" charset="0"/>
            </a:endParaRPr>
          </a:p>
        </p:txBody>
      </p:sp>
      <p:sp>
        <p:nvSpPr>
          <p:cNvPr id="10244" name="Rectangle 19"/>
          <p:cNvSpPr>
            <a:spLocks noChangeArrowheads="1"/>
          </p:cNvSpPr>
          <p:nvPr/>
        </p:nvSpPr>
        <p:spPr bwMode="auto">
          <a:xfrm>
            <a:off x="8214717" y="250825"/>
            <a:ext cx="418704" cy="369332"/>
          </a:xfrm>
          <a:prstGeom prst="rect">
            <a:avLst/>
          </a:prstGeom>
          <a:noFill/>
          <a:ln w="9525">
            <a:noFill/>
            <a:miter lim="800000"/>
            <a:headEnd/>
            <a:tailEnd/>
          </a:ln>
        </p:spPr>
        <p:txBody>
          <a:bodyPr wrap="none">
            <a:spAutoFit/>
          </a:bodyPr>
          <a:lstStyle/>
          <a:p>
            <a:pPr algn="ctr"/>
            <a:r>
              <a:rPr kumimoji="0" lang="en-US" b="1" dirty="0" smtClean="0">
                <a:solidFill>
                  <a:prstClr val="white"/>
                </a:solidFill>
                <a:latin typeface="Calibri" pitchFamily="-108" charset="0"/>
                <a:cs typeface="Calibri" pitchFamily="-108" charset="0"/>
              </a:rPr>
              <a:t>14</a:t>
            </a:r>
            <a:endParaRPr kumimoji="0" lang="en-US" b="1" dirty="0">
              <a:solidFill>
                <a:prstClr val="white"/>
              </a:solidFill>
              <a:latin typeface="Calibri" pitchFamily="-108" charset="0"/>
              <a:cs typeface="Calibri" pitchFamily="-108" charset="0"/>
            </a:endParaRPr>
          </a:p>
        </p:txBody>
      </p:sp>
      <p:pic>
        <p:nvPicPr>
          <p:cNvPr id="10245" name="Picture 2" descr="C:\Users\SiuWing\Desktop\ppt gr2\arrow02.png">
            <a:hlinkClick r:id="" action="ppaction://hlinkshowjump?jump=nextslide"/>
          </p:cNvPr>
          <p:cNvPicPr>
            <a:picLocks noChangeAspect="1" noChangeArrowheads="1"/>
          </p:cNvPicPr>
          <p:nvPr/>
        </p:nvPicPr>
        <p:blipFill>
          <a:blip r:embed="rId2" cstate="print"/>
          <a:srcRect/>
          <a:stretch>
            <a:fillRect/>
          </a:stretch>
        </p:blipFill>
        <p:spPr bwMode="auto">
          <a:xfrm>
            <a:off x="8642350" y="6524625"/>
            <a:ext cx="201613" cy="217488"/>
          </a:xfrm>
          <a:prstGeom prst="rect">
            <a:avLst/>
          </a:prstGeom>
          <a:noFill/>
          <a:ln w="9525">
            <a:noFill/>
            <a:miter lim="800000"/>
            <a:headEnd/>
            <a:tailEnd/>
          </a:ln>
        </p:spPr>
      </p:pic>
      <p:pic>
        <p:nvPicPr>
          <p:cNvPr id="10246" name="Picture 3" descr="C:\Users\SiuWing\Desktop\ppt gr2\v_line.png"/>
          <p:cNvPicPr>
            <a:picLocks noChangeAspect="1" noChangeArrowheads="1"/>
          </p:cNvPicPr>
          <p:nvPr/>
        </p:nvPicPr>
        <p:blipFill>
          <a:blip r:embed="rId3" cstate="print"/>
          <a:srcRect/>
          <a:stretch>
            <a:fillRect/>
          </a:stretch>
        </p:blipFill>
        <p:spPr bwMode="auto">
          <a:xfrm>
            <a:off x="8542338" y="6470650"/>
            <a:ext cx="19050" cy="314325"/>
          </a:xfrm>
          <a:prstGeom prst="rect">
            <a:avLst/>
          </a:prstGeom>
          <a:noFill/>
          <a:ln w="9525">
            <a:noFill/>
            <a:miter lim="800000"/>
            <a:headEnd/>
            <a:tailEnd/>
          </a:ln>
        </p:spPr>
      </p:pic>
      <p:pic>
        <p:nvPicPr>
          <p:cNvPr id="10247" name="Picture 4" descr="C:\Users\SiuWing\Desktop\ppt gr2\arrow01.png">
            <a:hlinkClick r:id="" action="ppaction://hlinkshowjump?jump=previousslide"/>
          </p:cNvPr>
          <p:cNvPicPr>
            <a:picLocks noChangeAspect="1" noChangeArrowheads="1"/>
          </p:cNvPicPr>
          <p:nvPr/>
        </p:nvPicPr>
        <p:blipFill>
          <a:blip r:embed="rId4" cstate="print"/>
          <a:srcRect/>
          <a:stretch>
            <a:fillRect/>
          </a:stretch>
        </p:blipFill>
        <p:spPr bwMode="auto">
          <a:xfrm>
            <a:off x="8213725" y="6524625"/>
            <a:ext cx="201613" cy="217488"/>
          </a:xfrm>
          <a:prstGeom prst="rect">
            <a:avLst/>
          </a:prstGeom>
          <a:noFill/>
          <a:ln w="9525">
            <a:noFill/>
            <a:miter lim="800000"/>
            <a:headEnd/>
            <a:tailEnd/>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9281" y="1039813"/>
            <a:ext cx="4813875" cy="4900018"/>
          </a:xfrm>
          <a:prstGeom prst="rect">
            <a:avLst/>
          </a:prstGeom>
        </p:spPr>
      </p:pic>
      <p:sp>
        <p:nvSpPr>
          <p:cNvPr id="10" name="TextBox 9"/>
          <p:cNvSpPr txBox="1">
            <a:spLocks noChangeArrowheads="1"/>
          </p:cNvSpPr>
          <p:nvPr/>
        </p:nvSpPr>
        <p:spPr bwMode="auto">
          <a:xfrm>
            <a:off x="534346" y="1512311"/>
            <a:ext cx="3273379" cy="615553"/>
          </a:xfrm>
          <a:prstGeom prst="rect">
            <a:avLst/>
          </a:prstGeom>
          <a:noFill/>
          <a:ln w="9525">
            <a:noFill/>
            <a:miter lim="800000"/>
            <a:headEnd/>
            <a:tailEnd/>
          </a:ln>
        </p:spPr>
        <p:txBody>
          <a:bodyPr wrap="square" lIns="0" tIns="0" rIns="0" bIns="0">
            <a:spAutoFit/>
          </a:bodyPr>
          <a:lstStyle/>
          <a:p>
            <a:pPr marL="268288" indent="-268288">
              <a:spcBef>
                <a:spcPts val="600"/>
              </a:spcBef>
              <a:buClr>
                <a:srgbClr val="FF9900"/>
              </a:buClr>
              <a:buSzPct val="125000"/>
              <a:buFontTx/>
              <a:buBlip>
                <a:blip r:embed="rId6"/>
              </a:buBlip>
            </a:pPr>
            <a:r>
              <a:rPr lang="en-US" sz="2000" dirty="0">
                <a:latin typeface="+mn-lt"/>
                <a:ea typeface="+mn-ea"/>
                <a:cs typeface="新細明體" pitchFamily="27" charset="-120"/>
              </a:rPr>
              <a:t>New deposit model to research and apply </a:t>
            </a:r>
          </a:p>
        </p:txBody>
      </p:sp>
      <p:sp>
        <p:nvSpPr>
          <p:cNvPr id="11" name="TextBox 10"/>
          <p:cNvSpPr txBox="1">
            <a:spLocks noChangeArrowheads="1"/>
          </p:cNvSpPr>
          <p:nvPr/>
        </p:nvSpPr>
        <p:spPr bwMode="auto">
          <a:xfrm>
            <a:off x="534346" y="2216397"/>
            <a:ext cx="3273379" cy="369332"/>
          </a:xfrm>
          <a:prstGeom prst="rect">
            <a:avLst/>
          </a:prstGeom>
          <a:noFill/>
          <a:ln w="9525">
            <a:noFill/>
            <a:miter lim="800000"/>
            <a:headEnd/>
            <a:tailEnd/>
          </a:ln>
        </p:spPr>
        <p:txBody>
          <a:bodyPr wrap="square" lIns="0" tIns="0" rIns="0" bIns="0">
            <a:spAutoFit/>
          </a:bodyPr>
          <a:lstStyle/>
          <a:p>
            <a:pPr marL="268288" indent="-268288">
              <a:lnSpc>
                <a:spcPct val="120000"/>
              </a:lnSpc>
              <a:spcBef>
                <a:spcPts val="600"/>
              </a:spcBef>
              <a:buClr>
                <a:srgbClr val="FF9900"/>
              </a:buClr>
              <a:buSzPct val="125000"/>
              <a:buBlip>
                <a:blip r:embed="rId6"/>
              </a:buBlip>
            </a:pPr>
            <a:r>
              <a:rPr lang="en-US" sz="2000" dirty="0">
                <a:latin typeface="+mn-lt"/>
                <a:ea typeface="+mn-ea"/>
                <a:cs typeface="新細明體" pitchFamily="27" charset="-120"/>
              </a:rPr>
              <a:t>Pipe like geometry </a:t>
            </a:r>
          </a:p>
        </p:txBody>
      </p:sp>
      <p:sp>
        <p:nvSpPr>
          <p:cNvPr id="12" name="TextBox 11"/>
          <p:cNvSpPr txBox="1">
            <a:spLocks noChangeArrowheads="1"/>
          </p:cNvSpPr>
          <p:nvPr/>
        </p:nvSpPr>
        <p:spPr bwMode="auto">
          <a:xfrm>
            <a:off x="534346" y="2698884"/>
            <a:ext cx="3086117" cy="335413"/>
          </a:xfrm>
          <a:prstGeom prst="rect">
            <a:avLst/>
          </a:prstGeom>
          <a:noFill/>
          <a:ln w="9525">
            <a:noFill/>
            <a:miter lim="800000"/>
            <a:headEnd/>
            <a:tailEnd/>
          </a:ln>
        </p:spPr>
        <p:txBody>
          <a:bodyPr wrap="square" lIns="0" tIns="0" rIns="0" bIns="0">
            <a:spAutoFit/>
          </a:bodyPr>
          <a:lstStyle/>
          <a:p>
            <a:pPr marL="268288" indent="-268288">
              <a:lnSpc>
                <a:spcPct val="120000"/>
              </a:lnSpc>
              <a:spcBef>
                <a:spcPts val="600"/>
              </a:spcBef>
              <a:buClr>
                <a:srgbClr val="FF9900"/>
              </a:buClr>
              <a:buSzPct val="125000"/>
              <a:buBlip>
                <a:blip r:embed="rId6"/>
              </a:buBlip>
            </a:pPr>
            <a:r>
              <a:rPr lang="en-US" sz="2000" dirty="0">
                <a:latin typeface="+mn-lt"/>
                <a:ea typeface="+mn-ea"/>
                <a:cs typeface="新細明體" pitchFamily="27" charset="-120"/>
              </a:rPr>
              <a:t>Has essential gold</a:t>
            </a:r>
          </a:p>
        </p:txBody>
      </p:sp>
      <p:sp>
        <p:nvSpPr>
          <p:cNvPr id="13" name="TextBox 12"/>
          <p:cNvSpPr txBox="1">
            <a:spLocks noChangeArrowheads="1"/>
          </p:cNvSpPr>
          <p:nvPr/>
        </p:nvSpPr>
        <p:spPr bwMode="auto">
          <a:xfrm>
            <a:off x="534346" y="3181371"/>
            <a:ext cx="3273379" cy="1846659"/>
          </a:xfrm>
          <a:prstGeom prst="rect">
            <a:avLst/>
          </a:prstGeom>
          <a:noFill/>
          <a:ln w="9525">
            <a:noFill/>
            <a:miter lim="800000"/>
            <a:headEnd/>
            <a:tailEnd/>
          </a:ln>
        </p:spPr>
        <p:txBody>
          <a:bodyPr wrap="square" lIns="0" tIns="0" rIns="0" bIns="0">
            <a:spAutoFit/>
          </a:bodyPr>
          <a:lstStyle/>
          <a:p>
            <a:pPr marL="268288" indent="-268288">
              <a:lnSpc>
                <a:spcPct val="120000"/>
              </a:lnSpc>
              <a:spcBef>
                <a:spcPts val="600"/>
              </a:spcBef>
              <a:buClr>
                <a:srgbClr val="FF9900"/>
              </a:buClr>
              <a:buSzPct val="125000"/>
              <a:buBlip>
                <a:blip r:embed="rId6"/>
              </a:buBlip>
            </a:pPr>
            <a:r>
              <a:rPr lang="en-US" sz="2000" dirty="0">
                <a:latin typeface="+mn-lt"/>
                <a:ea typeface="+mn-ea"/>
                <a:cs typeface="新細明體" pitchFamily="27" charset="-120"/>
              </a:rPr>
              <a:t>Associated with pathfinder elements - bismuth, tin, tungsten, arsenic, copper, lead, zinc, </a:t>
            </a:r>
            <a:r>
              <a:rPr lang="en-US" sz="2000" dirty="0" smtClean="0">
                <a:latin typeface="+mn-lt"/>
                <a:ea typeface="+mn-ea"/>
                <a:cs typeface="新細明體" pitchFamily="27" charset="-120"/>
              </a:rPr>
              <a:t>silver, molybdenum</a:t>
            </a:r>
            <a:endParaRPr lang="en-US" sz="2000" dirty="0">
              <a:latin typeface="+mn-lt"/>
              <a:ea typeface="+mn-ea"/>
              <a:cs typeface="新細明體" pitchFamily="27" charset="-120"/>
            </a:endParaRPr>
          </a:p>
        </p:txBody>
      </p:sp>
      <p:sp>
        <p:nvSpPr>
          <p:cNvPr id="15" name="TextBox 14"/>
          <p:cNvSpPr txBox="1">
            <a:spLocks noChangeArrowheads="1"/>
          </p:cNvSpPr>
          <p:nvPr/>
        </p:nvSpPr>
        <p:spPr bwMode="auto">
          <a:xfrm>
            <a:off x="496246" y="4927866"/>
            <a:ext cx="3273379" cy="1074077"/>
          </a:xfrm>
          <a:prstGeom prst="rect">
            <a:avLst/>
          </a:prstGeom>
          <a:noFill/>
          <a:ln w="9525">
            <a:noFill/>
            <a:miter lim="800000"/>
            <a:headEnd/>
            <a:tailEnd/>
          </a:ln>
        </p:spPr>
        <p:txBody>
          <a:bodyPr wrap="square" lIns="0" tIns="0" rIns="0" bIns="0">
            <a:spAutoFit/>
          </a:bodyPr>
          <a:lstStyle/>
          <a:p>
            <a:pPr marL="268288" indent="-268288">
              <a:lnSpc>
                <a:spcPct val="120000"/>
              </a:lnSpc>
              <a:spcBef>
                <a:spcPts val="600"/>
              </a:spcBef>
              <a:buClr>
                <a:srgbClr val="FF9900"/>
              </a:buClr>
              <a:buSzPct val="125000"/>
              <a:buFontTx/>
              <a:buBlip>
                <a:blip r:embed="rId6"/>
              </a:buBlip>
            </a:pPr>
            <a:r>
              <a:rPr lang="en-US" sz="2000" dirty="0">
                <a:latin typeface="+mn-lt"/>
                <a:ea typeface="+mn-ea"/>
                <a:cs typeface="新細明體" pitchFamily="27" charset="-120"/>
              </a:rPr>
              <a:t>Sheeted vein systems; commonly in or above the intrusion roof </a:t>
            </a:r>
          </a:p>
        </p:txBody>
      </p:sp>
    </p:spTree>
    <p:extLst>
      <p:ext uri="{BB962C8B-B14F-4D97-AF65-F5344CB8AC3E}">
        <p14:creationId xmlns:p14="http://schemas.microsoft.com/office/powerpoint/2010/main" val="330710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819400" y="609600"/>
            <a:ext cx="5181600" cy="430213"/>
          </a:xfrm>
          <a:prstGeom prst="rect">
            <a:avLst/>
          </a:prstGeom>
          <a:noFill/>
          <a:ln w="9525">
            <a:noFill/>
            <a:miter lim="800000"/>
            <a:headEnd/>
            <a:tailEnd/>
          </a:ln>
        </p:spPr>
        <p:txBody>
          <a:bodyPr lIns="0" tIns="0" rIns="0" bIns="0">
            <a:spAutoFit/>
          </a:bodyPr>
          <a:lstStyle/>
          <a:p>
            <a:r>
              <a:rPr lang="en-US" sz="2800" b="1" dirty="0" smtClean="0">
                <a:solidFill>
                  <a:srgbClr val="404040"/>
                </a:solidFill>
                <a:latin typeface="Calibri" pitchFamily="-108" charset="0"/>
                <a:cs typeface="Calibri" pitchFamily="-108" charset="0"/>
              </a:rPr>
              <a:t>Intrusion Related Gold Examples</a:t>
            </a:r>
            <a:endParaRPr lang="en-AU" sz="2800" b="1" dirty="0">
              <a:solidFill>
                <a:srgbClr val="404040"/>
              </a:solidFill>
              <a:latin typeface="Calibri" pitchFamily="-108" charset="0"/>
              <a:cs typeface="Calibri" pitchFamily="-108" charset="0"/>
            </a:endParaRPr>
          </a:p>
        </p:txBody>
      </p:sp>
      <p:sp>
        <p:nvSpPr>
          <p:cNvPr id="10244" name="Rectangle 19"/>
          <p:cNvSpPr>
            <a:spLocks noChangeArrowheads="1"/>
          </p:cNvSpPr>
          <p:nvPr/>
        </p:nvSpPr>
        <p:spPr bwMode="auto">
          <a:xfrm>
            <a:off x="8214717" y="250825"/>
            <a:ext cx="418704" cy="369332"/>
          </a:xfrm>
          <a:prstGeom prst="rect">
            <a:avLst/>
          </a:prstGeom>
          <a:noFill/>
          <a:ln w="9525">
            <a:noFill/>
            <a:miter lim="800000"/>
            <a:headEnd/>
            <a:tailEnd/>
          </a:ln>
        </p:spPr>
        <p:txBody>
          <a:bodyPr wrap="none">
            <a:spAutoFit/>
          </a:bodyPr>
          <a:lstStyle/>
          <a:p>
            <a:pPr algn="ctr"/>
            <a:r>
              <a:rPr kumimoji="0" lang="en-US" b="1" dirty="0" smtClean="0">
                <a:solidFill>
                  <a:prstClr val="white"/>
                </a:solidFill>
                <a:latin typeface="Calibri" pitchFamily="-108" charset="0"/>
                <a:cs typeface="Calibri" pitchFamily="-108" charset="0"/>
              </a:rPr>
              <a:t>15</a:t>
            </a:r>
            <a:endParaRPr kumimoji="0" lang="en-US" b="1" dirty="0">
              <a:solidFill>
                <a:prstClr val="white"/>
              </a:solidFill>
              <a:latin typeface="Calibri" pitchFamily="-108" charset="0"/>
              <a:cs typeface="Calibri" pitchFamily="-108" charset="0"/>
            </a:endParaRPr>
          </a:p>
        </p:txBody>
      </p:sp>
      <p:pic>
        <p:nvPicPr>
          <p:cNvPr id="10245" name="Picture 2" descr="C:\Users\SiuWing\Desktop\ppt gr2\arrow02.png">
            <a:hlinkClick r:id="" action="ppaction://hlinkshowjump?jump=nextslide"/>
          </p:cNvPr>
          <p:cNvPicPr>
            <a:picLocks noChangeAspect="1" noChangeArrowheads="1"/>
          </p:cNvPicPr>
          <p:nvPr/>
        </p:nvPicPr>
        <p:blipFill>
          <a:blip r:embed="rId2" cstate="print"/>
          <a:srcRect/>
          <a:stretch>
            <a:fillRect/>
          </a:stretch>
        </p:blipFill>
        <p:spPr bwMode="auto">
          <a:xfrm>
            <a:off x="8642350" y="6524625"/>
            <a:ext cx="201613" cy="217488"/>
          </a:xfrm>
          <a:prstGeom prst="rect">
            <a:avLst/>
          </a:prstGeom>
          <a:noFill/>
          <a:ln w="9525">
            <a:noFill/>
            <a:miter lim="800000"/>
            <a:headEnd/>
            <a:tailEnd/>
          </a:ln>
        </p:spPr>
      </p:pic>
      <p:pic>
        <p:nvPicPr>
          <p:cNvPr id="10246" name="Picture 3" descr="C:\Users\SiuWing\Desktop\ppt gr2\v_line.png"/>
          <p:cNvPicPr>
            <a:picLocks noChangeAspect="1" noChangeArrowheads="1"/>
          </p:cNvPicPr>
          <p:nvPr/>
        </p:nvPicPr>
        <p:blipFill>
          <a:blip r:embed="rId3" cstate="print"/>
          <a:srcRect/>
          <a:stretch>
            <a:fillRect/>
          </a:stretch>
        </p:blipFill>
        <p:spPr bwMode="auto">
          <a:xfrm>
            <a:off x="8542338" y="6470650"/>
            <a:ext cx="19050" cy="314325"/>
          </a:xfrm>
          <a:prstGeom prst="rect">
            <a:avLst/>
          </a:prstGeom>
          <a:noFill/>
          <a:ln w="9525">
            <a:noFill/>
            <a:miter lim="800000"/>
            <a:headEnd/>
            <a:tailEnd/>
          </a:ln>
        </p:spPr>
      </p:pic>
      <p:pic>
        <p:nvPicPr>
          <p:cNvPr id="10247" name="Picture 4" descr="C:\Users\SiuWing\Desktop\ppt gr2\arrow01.png">
            <a:hlinkClick r:id="" action="ppaction://hlinkshowjump?jump=previousslide"/>
          </p:cNvPr>
          <p:cNvPicPr>
            <a:picLocks noChangeAspect="1" noChangeArrowheads="1"/>
          </p:cNvPicPr>
          <p:nvPr/>
        </p:nvPicPr>
        <p:blipFill>
          <a:blip r:embed="rId4" cstate="print"/>
          <a:srcRect/>
          <a:stretch>
            <a:fillRect/>
          </a:stretch>
        </p:blipFill>
        <p:spPr bwMode="auto">
          <a:xfrm>
            <a:off x="8213725" y="6524625"/>
            <a:ext cx="201613" cy="217488"/>
          </a:xfrm>
          <a:prstGeom prst="rect">
            <a:avLst/>
          </a:prstGeom>
          <a:noFill/>
          <a:ln w="9525">
            <a:noFill/>
            <a:miter lim="800000"/>
            <a:headEnd/>
            <a:tailEnd/>
          </a:ln>
        </p:spPr>
      </p:pic>
      <p:sp>
        <p:nvSpPr>
          <p:cNvPr id="10" name="TextBox 9"/>
          <p:cNvSpPr txBox="1">
            <a:spLocks noChangeArrowheads="1"/>
          </p:cNvSpPr>
          <p:nvPr/>
        </p:nvSpPr>
        <p:spPr bwMode="auto">
          <a:xfrm>
            <a:off x="547256" y="2952704"/>
            <a:ext cx="6383351" cy="1461939"/>
          </a:xfrm>
          <a:prstGeom prst="rect">
            <a:avLst/>
          </a:prstGeom>
          <a:noFill/>
          <a:ln w="9525">
            <a:noFill/>
            <a:miter lim="800000"/>
            <a:headEnd/>
            <a:tailEnd/>
          </a:ln>
        </p:spPr>
        <p:txBody>
          <a:bodyPr wrap="square" lIns="0" tIns="0" rIns="0" bIns="0">
            <a:spAutoFit/>
          </a:bodyPr>
          <a:lstStyle/>
          <a:p>
            <a:pPr marL="268288" indent="-268288">
              <a:spcBef>
                <a:spcPts val="600"/>
              </a:spcBef>
              <a:buClr>
                <a:srgbClr val="FF9900"/>
              </a:buClr>
              <a:buSzPct val="125000"/>
              <a:buFontTx/>
              <a:buBlip>
                <a:blip r:embed="rId5"/>
              </a:buBlip>
            </a:pPr>
            <a:r>
              <a:rPr lang="en-US" sz="2000" dirty="0">
                <a:latin typeface="+mn-lt"/>
                <a:ea typeface="+mn-ea"/>
                <a:cs typeface="新細明體" pitchFamily="27" charset="-120"/>
              </a:rPr>
              <a:t>Yukon:</a:t>
            </a:r>
          </a:p>
          <a:p>
            <a:pPr marL="725488" lvl="1" indent="-268288">
              <a:spcBef>
                <a:spcPts val="600"/>
              </a:spcBef>
              <a:buClr>
                <a:srgbClr val="FF9900"/>
              </a:buClr>
              <a:buSzPct val="125000"/>
              <a:buFontTx/>
              <a:buBlip>
                <a:blip r:embed="rId5"/>
              </a:buBlip>
            </a:pPr>
            <a:r>
              <a:rPr lang="en-US" sz="2000" dirty="0">
                <a:latin typeface="+mn-lt"/>
                <a:ea typeface="+mn-ea"/>
                <a:cs typeface="新細明體" pitchFamily="27" charset="-120"/>
              </a:rPr>
              <a:t>Dublin Gulch – 3 million </a:t>
            </a:r>
            <a:r>
              <a:rPr lang="en-US" sz="2000" dirty="0" err="1">
                <a:latin typeface="+mn-lt"/>
                <a:ea typeface="+mn-ea"/>
                <a:cs typeface="新細明體" pitchFamily="27" charset="-120"/>
              </a:rPr>
              <a:t>ozs</a:t>
            </a:r>
            <a:r>
              <a:rPr lang="en-US" sz="2000" dirty="0">
                <a:latin typeface="+mn-lt"/>
                <a:ea typeface="+mn-ea"/>
                <a:cs typeface="新細明體" pitchFamily="27" charset="-120"/>
              </a:rPr>
              <a:t> gold</a:t>
            </a:r>
          </a:p>
          <a:p>
            <a:pPr marL="725488" lvl="1" indent="-268288">
              <a:spcBef>
                <a:spcPts val="600"/>
              </a:spcBef>
              <a:buClr>
                <a:srgbClr val="FF9900"/>
              </a:buClr>
              <a:buSzPct val="125000"/>
              <a:buFontTx/>
              <a:buBlip>
                <a:blip r:embed="rId5"/>
              </a:buBlip>
            </a:pPr>
            <a:r>
              <a:rPr lang="en-US" sz="2000" dirty="0">
                <a:latin typeface="+mn-lt"/>
                <a:ea typeface="+mn-ea"/>
                <a:cs typeface="新細明體" pitchFamily="27" charset="-120"/>
              </a:rPr>
              <a:t>Red Mountain – 2 million </a:t>
            </a:r>
            <a:r>
              <a:rPr lang="en-US" sz="2000" dirty="0" err="1">
                <a:latin typeface="+mn-lt"/>
                <a:ea typeface="+mn-ea"/>
                <a:cs typeface="新細明體" pitchFamily="27" charset="-120"/>
              </a:rPr>
              <a:t>ozs</a:t>
            </a:r>
            <a:r>
              <a:rPr lang="en-US" sz="2000" dirty="0">
                <a:latin typeface="+mn-lt"/>
                <a:ea typeface="+mn-ea"/>
                <a:cs typeface="新細明體" pitchFamily="27" charset="-120"/>
              </a:rPr>
              <a:t> gold</a:t>
            </a:r>
          </a:p>
          <a:p>
            <a:pPr marL="725488" lvl="1" indent="-268288">
              <a:spcBef>
                <a:spcPts val="600"/>
              </a:spcBef>
              <a:buClr>
                <a:srgbClr val="FF9900"/>
              </a:buClr>
              <a:buSzPct val="125000"/>
              <a:buFontTx/>
              <a:buBlip>
                <a:blip r:embed="rId5"/>
              </a:buBlip>
            </a:pPr>
            <a:r>
              <a:rPr lang="en-US" sz="2000" dirty="0">
                <a:latin typeface="+mn-lt"/>
                <a:ea typeface="+mn-ea"/>
                <a:cs typeface="新細明體" pitchFamily="27" charset="-120"/>
              </a:rPr>
              <a:t>Brewery Creek – 1.2 million </a:t>
            </a:r>
            <a:r>
              <a:rPr lang="en-US" sz="2000" dirty="0" err="1">
                <a:latin typeface="+mn-lt"/>
                <a:ea typeface="+mn-ea"/>
                <a:cs typeface="新細明體" pitchFamily="27" charset="-120"/>
              </a:rPr>
              <a:t>ozs</a:t>
            </a:r>
            <a:r>
              <a:rPr lang="en-US" sz="2000" dirty="0">
                <a:latin typeface="+mn-lt"/>
                <a:ea typeface="+mn-ea"/>
                <a:cs typeface="新細明體" pitchFamily="27" charset="-120"/>
              </a:rPr>
              <a:t> gold</a:t>
            </a:r>
          </a:p>
        </p:txBody>
      </p:sp>
      <p:sp>
        <p:nvSpPr>
          <p:cNvPr id="15" name="TextBox 14"/>
          <p:cNvSpPr txBox="1">
            <a:spLocks noChangeArrowheads="1"/>
          </p:cNvSpPr>
          <p:nvPr/>
        </p:nvSpPr>
        <p:spPr bwMode="auto">
          <a:xfrm>
            <a:off x="547256" y="1109705"/>
            <a:ext cx="8229226" cy="1846659"/>
          </a:xfrm>
          <a:prstGeom prst="rect">
            <a:avLst/>
          </a:prstGeom>
          <a:noFill/>
          <a:ln w="9525">
            <a:noFill/>
            <a:miter lim="800000"/>
            <a:headEnd/>
            <a:tailEnd/>
          </a:ln>
        </p:spPr>
        <p:txBody>
          <a:bodyPr wrap="square" lIns="0" tIns="0" rIns="0" bIns="0">
            <a:spAutoFit/>
          </a:bodyPr>
          <a:lstStyle/>
          <a:p>
            <a:pPr marL="268288" indent="-268288">
              <a:spcBef>
                <a:spcPts val="600"/>
              </a:spcBef>
              <a:buClr>
                <a:srgbClr val="FF9900"/>
              </a:buClr>
              <a:buSzPct val="125000"/>
              <a:buFontTx/>
              <a:buBlip>
                <a:blip r:embed="rId5"/>
              </a:buBlip>
            </a:pPr>
            <a:r>
              <a:rPr lang="en-US" sz="2000" dirty="0">
                <a:latin typeface="+mn-lt"/>
                <a:ea typeface="+mn-ea"/>
                <a:cs typeface="新細明體" pitchFamily="27" charset="-120"/>
              </a:rPr>
              <a:t>Alaska:</a:t>
            </a:r>
          </a:p>
          <a:p>
            <a:pPr marL="725488" lvl="1" indent="-268288">
              <a:spcBef>
                <a:spcPts val="600"/>
              </a:spcBef>
              <a:buClr>
                <a:srgbClr val="FF9900"/>
              </a:buClr>
              <a:buSzPct val="125000"/>
              <a:buFontTx/>
              <a:buBlip>
                <a:blip r:embed="rId5"/>
              </a:buBlip>
            </a:pPr>
            <a:r>
              <a:rPr lang="en-US" sz="2000" dirty="0" err="1">
                <a:latin typeface="+mn-lt"/>
                <a:ea typeface="+mn-ea"/>
                <a:cs typeface="新細明體" pitchFamily="27" charset="-120"/>
              </a:rPr>
              <a:t>Donlin</a:t>
            </a:r>
            <a:r>
              <a:rPr lang="en-US" sz="2000" dirty="0">
                <a:latin typeface="+mn-lt"/>
                <a:ea typeface="+mn-ea"/>
                <a:cs typeface="新細明體" pitchFamily="27" charset="-120"/>
              </a:rPr>
              <a:t> Creek – 23 million </a:t>
            </a:r>
            <a:r>
              <a:rPr lang="en-US" sz="2000" dirty="0" err="1">
                <a:latin typeface="+mn-lt"/>
                <a:ea typeface="+mn-ea"/>
                <a:cs typeface="新細明體" pitchFamily="27" charset="-120"/>
              </a:rPr>
              <a:t>ozs</a:t>
            </a:r>
            <a:r>
              <a:rPr lang="en-US" sz="2000" dirty="0">
                <a:latin typeface="+mn-lt"/>
                <a:ea typeface="+mn-ea"/>
                <a:cs typeface="新細明體" pitchFamily="27" charset="-120"/>
              </a:rPr>
              <a:t> gold (10th largest global </a:t>
            </a:r>
            <a:r>
              <a:rPr lang="en-US" sz="2000" dirty="0" smtClean="0">
                <a:latin typeface="+mn-lt"/>
                <a:ea typeface="+mn-ea"/>
                <a:cs typeface="新細明體" pitchFamily="27" charset="-120"/>
              </a:rPr>
              <a:t>Au deposit</a:t>
            </a:r>
            <a:r>
              <a:rPr lang="en-US" sz="2000" dirty="0">
                <a:latin typeface="+mn-lt"/>
                <a:ea typeface="+mn-ea"/>
                <a:cs typeface="新細明體" pitchFamily="27" charset="-120"/>
              </a:rPr>
              <a:t>)</a:t>
            </a:r>
          </a:p>
          <a:p>
            <a:pPr marL="725488" lvl="1" indent="-268288">
              <a:spcBef>
                <a:spcPts val="600"/>
              </a:spcBef>
              <a:buClr>
                <a:srgbClr val="FF9900"/>
              </a:buClr>
              <a:buSzPct val="125000"/>
              <a:buBlip>
                <a:blip r:embed="rId5"/>
              </a:buBlip>
            </a:pPr>
            <a:r>
              <a:rPr lang="en-US" sz="2000" dirty="0" err="1">
                <a:latin typeface="+mn-lt"/>
                <a:ea typeface="+mn-ea"/>
                <a:cs typeface="新細明體" pitchFamily="27" charset="-120"/>
              </a:rPr>
              <a:t>Livengood</a:t>
            </a:r>
            <a:r>
              <a:rPr lang="en-US" sz="2000" dirty="0">
                <a:latin typeface="+mn-lt"/>
                <a:ea typeface="+mn-ea"/>
                <a:cs typeface="新細明體" pitchFamily="27" charset="-120"/>
              </a:rPr>
              <a:t> – 20.6 million </a:t>
            </a:r>
            <a:r>
              <a:rPr lang="en-US" sz="2000" dirty="0" err="1">
                <a:latin typeface="+mn-lt"/>
                <a:ea typeface="+mn-ea"/>
                <a:cs typeface="新細明體" pitchFamily="27" charset="-120"/>
              </a:rPr>
              <a:t>ozs</a:t>
            </a:r>
            <a:r>
              <a:rPr lang="en-US" sz="2000" dirty="0">
                <a:latin typeface="+mn-lt"/>
                <a:ea typeface="+mn-ea"/>
                <a:cs typeface="新細明體" pitchFamily="27" charset="-120"/>
              </a:rPr>
              <a:t> gold (31st largest)</a:t>
            </a:r>
          </a:p>
          <a:p>
            <a:pPr marL="725488" lvl="1" indent="-268288">
              <a:spcBef>
                <a:spcPts val="600"/>
              </a:spcBef>
              <a:buClr>
                <a:srgbClr val="FF9900"/>
              </a:buClr>
              <a:buSzPct val="125000"/>
              <a:buFontTx/>
              <a:buBlip>
                <a:blip r:embed="rId5"/>
              </a:buBlip>
            </a:pPr>
            <a:r>
              <a:rPr lang="en-US" sz="2000" dirty="0">
                <a:latin typeface="+mn-lt"/>
                <a:ea typeface="+mn-ea"/>
                <a:cs typeface="新細明體" pitchFamily="27" charset="-120"/>
              </a:rPr>
              <a:t>Pogo – 4.8 million </a:t>
            </a:r>
            <a:r>
              <a:rPr lang="en-US" sz="2000" dirty="0" err="1">
                <a:latin typeface="+mn-lt"/>
                <a:ea typeface="+mn-ea"/>
                <a:cs typeface="新細明體" pitchFamily="27" charset="-120"/>
              </a:rPr>
              <a:t>ozs</a:t>
            </a:r>
            <a:r>
              <a:rPr lang="en-US" sz="2000" dirty="0">
                <a:latin typeface="+mn-lt"/>
                <a:ea typeface="+mn-ea"/>
                <a:cs typeface="新細明體" pitchFamily="27" charset="-120"/>
              </a:rPr>
              <a:t> gold</a:t>
            </a:r>
          </a:p>
          <a:p>
            <a:pPr marL="725488" lvl="1" indent="-268288">
              <a:spcBef>
                <a:spcPts val="600"/>
              </a:spcBef>
              <a:buClr>
                <a:srgbClr val="FF9900"/>
              </a:buClr>
              <a:buSzPct val="125000"/>
              <a:buFontTx/>
              <a:buBlip>
                <a:blip r:embed="rId5"/>
              </a:buBlip>
            </a:pPr>
            <a:r>
              <a:rPr lang="en-US" sz="2000" dirty="0">
                <a:latin typeface="+mn-lt"/>
                <a:ea typeface="+mn-ea"/>
                <a:cs typeface="新細明體" pitchFamily="27" charset="-120"/>
              </a:rPr>
              <a:t>Fort Knox – 4.1 million </a:t>
            </a:r>
            <a:r>
              <a:rPr lang="en-US" sz="2000" dirty="0" err="1">
                <a:latin typeface="+mn-lt"/>
                <a:ea typeface="+mn-ea"/>
                <a:cs typeface="新細明體" pitchFamily="27" charset="-120"/>
              </a:rPr>
              <a:t>ozs</a:t>
            </a:r>
            <a:r>
              <a:rPr lang="en-US" sz="2000" dirty="0">
                <a:latin typeface="+mn-lt"/>
                <a:ea typeface="+mn-ea"/>
                <a:cs typeface="新細明體" pitchFamily="27" charset="-120"/>
              </a:rPr>
              <a:t> gold</a:t>
            </a:r>
          </a:p>
        </p:txBody>
      </p:sp>
      <p:sp>
        <p:nvSpPr>
          <p:cNvPr id="16" name="TextBox 15"/>
          <p:cNvSpPr txBox="1">
            <a:spLocks noChangeArrowheads="1"/>
          </p:cNvSpPr>
          <p:nvPr/>
        </p:nvSpPr>
        <p:spPr bwMode="auto">
          <a:xfrm>
            <a:off x="547256" y="4414643"/>
            <a:ext cx="6383351" cy="1077218"/>
          </a:xfrm>
          <a:prstGeom prst="rect">
            <a:avLst/>
          </a:prstGeom>
          <a:noFill/>
          <a:ln w="9525">
            <a:noFill/>
            <a:miter lim="800000"/>
            <a:headEnd/>
            <a:tailEnd/>
          </a:ln>
        </p:spPr>
        <p:txBody>
          <a:bodyPr wrap="square" lIns="0" tIns="0" rIns="0" bIns="0">
            <a:spAutoFit/>
          </a:bodyPr>
          <a:lstStyle/>
          <a:p>
            <a:pPr marL="342900" indent="-268288">
              <a:spcBef>
                <a:spcPts val="600"/>
              </a:spcBef>
              <a:buClr>
                <a:srgbClr val="FF9900"/>
              </a:buClr>
              <a:buSzPct val="125000"/>
              <a:buBlip>
                <a:blip r:embed="rId5"/>
              </a:buBlip>
            </a:pPr>
            <a:r>
              <a:rPr lang="en-US" sz="2000" dirty="0">
                <a:latin typeface="+mn-lt"/>
                <a:ea typeface="+mn-ea"/>
                <a:cs typeface="新細明體" pitchFamily="27" charset="-120"/>
              </a:rPr>
              <a:t>Queensland:</a:t>
            </a:r>
          </a:p>
          <a:p>
            <a:pPr marL="800100" lvl="1" indent="-268288">
              <a:spcBef>
                <a:spcPts val="600"/>
              </a:spcBef>
              <a:buClr>
                <a:srgbClr val="FF9900"/>
              </a:buClr>
              <a:buSzPct val="125000"/>
              <a:buBlip>
                <a:blip r:embed="rId5"/>
              </a:buBlip>
            </a:pPr>
            <a:r>
              <a:rPr lang="en-US" sz="2000" dirty="0" err="1">
                <a:latin typeface="+mn-lt"/>
                <a:ea typeface="+mn-ea"/>
                <a:cs typeface="新細明體" pitchFamily="27" charset="-120"/>
              </a:rPr>
              <a:t>Kidston</a:t>
            </a:r>
            <a:r>
              <a:rPr lang="en-US" sz="2000" dirty="0">
                <a:latin typeface="+mn-lt"/>
                <a:ea typeface="+mn-ea"/>
                <a:cs typeface="新細明體" pitchFamily="27" charset="-120"/>
              </a:rPr>
              <a:t> – </a:t>
            </a:r>
            <a:r>
              <a:rPr lang="en-US" sz="2000" dirty="0" smtClean="0">
                <a:latin typeface="+mn-lt"/>
                <a:ea typeface="+mn-ea"/>
                <a:cs typeface="新細明體" pitchFamily="27" charset="-120"/>
              </a:rPr>
              <a:t>5 </a:t>
            </a:r>
            <a:r>
              <a:rPr lang="en-US" sz="2000" dirty="0">
                <a:latin typeface="+mn-lt"/>
                <a:ea typeface="+mn-ea"/>
                <a:cs typeface="新細明體" pitchFamily="27" charset="-120"/>
              </a:rPr>
              <a:t>million </a:t>
            </a:r>
            <a:r>
              <a:rPr lang="en-US" sz="2000" dirty="0" err="1">
                <a:latin typeface="+mn-lt"/>
                <a:ea typeface="+mn-ea"/>
                <a:cs typeface="新細明體" pitchFamily="27" charset="-120"/>
              </a:rPr>
              <a:t>ozs</a:t>
            </a:r>
            <a:r>
              <a:rPr lang="en-US" sz="2000" dirty="0">
                <a:latin typeface="+mn-lt"/>
                <a:ea typeface="+mn-ea"/>
                <a:cs typeface="新細明體" pitchFamily="27" charset="-120"/>
              </a:rPr>
              <a:t> gold</a:t>
            </a:r>
          </a:p>
          <a:p>
            <a:pPr marL="800100" lvl="1" indent="-268288">
              <a:spcBef>
                <a:spcPts val="600"/>
              </a:spcBef>
              <a:buClr>
                <a:srgbClr val="FF9900"/>
              </a:buClr>
              <a:buSzPct val="125000"/>
              <a:buBlip>
                <a:blip r:embed="rId5"/>
              </a:buBlip>
            </a:pPr>
            <a:r>
              <a:rPr lang="en-US" sz="2000" dirty="0">
                <a:latin typeface="+mn-lt"/>
                <a:ea typeface="+mn-ea"/>
                <a:cs typeface="新細明體" pitchFamily="27" charset="-120"/>
              </a:rPr>
              <a:t>Mt </a:t>
            </a:r>
            <a:r>
              <a:rPr lang="en-US" sz="2000" dirty="0" err="1">
                <a:latin typeface="+mn-lt"/>
                <a:ea typeface="+mn-ea"/>
                <a:cs typeface="新細明體" pitchFamily="27" charset="-120"/>
              </a:rPr>
              <a:t>Leyshon</a:t>
            </a:r>
            <a:r>
              <a:rPr lang="en-US" sz="2000" dirty="0">
                <a:latin typeface="+mn-lt"/>
                <a:ea typeface="+mn-ea"/>
                <a:cs typeface="新細明體" pitchFamily="27" charset="-120"/>
              </a:rPr>
              <a:t> – 3.2 million </a:t>
            </a:r>
            <a:r>
              <a:rPr lang="en-US" sz="2000" dirty="0" err="1">
                <a:latin typeface="+mn-lt"/>
                <a:ea typeface="+mn-ea"/>
                <a:cs typeface="新細明體" pitchFamily="27" charset="-120"/>
              </a:rPr>
              <a:t>ozs</a:t>
            </a:r>
            <a:r>
              <a:rPr lang="en-US" sz="2000" dirty="0">
                <a:latin typeface="+mn-lt"/>
                <a:ea typeface="+mn-ea"/>
                <a:cs typeface="新細明體" pitchFamily="27" charset="-120"/>
              </a:rPr>
              <a:t> gold</a:t>
            </a:r>
          </a:p>
        </p:txBody>
      </p:sp>
      <p:sp>
        <p:nvSpPr>
          <p:cNvPr id="17" name="TextBox 16"/>
          <p:cNvSpPr txBox="1">
            <a:spLocks noChangeArrowheads="1"/>
          </p:cNvSpPr>
          <p:nvPr/>
        </p:nvSpPr>
        <p:spPr bwMode="auto">
          <a:xfrm>
            <a:off x="580585" y="5524637"/>
            <a:ext cx="8162569" cy="430887"/>
          </a:xfrm>
          <a:prstGeom prst="rect">
            <a:avLst/>
          </a:prstGeom>
          <a:noFill/>
          <a:ln w="9525">
            <a:noFill/>
            <a:miter lim="800000"/>
            <a:headEnd/>
            <a:tailEnd/>
          </a:ln>
        </p:spPr>
        <p:txBody>
          <a:bodyPr wrap="square" lIns="0" tIns="0" rIns="0" bIns="0">
            <a:spAutoFit/>
          </a:bodyPr>
          <a:lstStyle/>
          <a:p>
            <a:pPr>
              <a:spcBef>
                <a:spcPts val="600"/>
              </a:spcBef>
              <a:buClr>
                <a:srgbClr val="FF9900"/>
              </a:buClr>
              <a:buSzPct val="125000"/>
            </a:pPr>
            <a:r>
              <a:rPr lang="en-US" sz="1400" i="1" dirty="0" smtClean="0">
                <a:solidFill>
                  <a:srgbClr val="404040"/>
                </a:solidFill>
                <a:latin typeface="Calibri" pitchFamily="-108" charset="0"/>
                <a:cs typeface="Calibri" pitchFamily="-108" charset="0"/>
              </a:rPr>
              <a:t>Sources: Baker et al. Economic Geology 2006; Thompson et al. Min </a:t>
            </a:r>
            <a:r>
              <a:rPr lang="en-US" sz="1400" i="1" dirty="0" err="1" smtClean="0">
                <a:solidFill>
                  <a:srgbClr val="404040"/>
                </a:solidFill>
                <a:latin typeface="Calibri" pitchFamily="-108" charset="0"/>
                <a:cs typeface="Calibri" pitchFamily="-108" charset="0"/>
              </a:rPr>
              <a:t>Deposita</a:t>
            </a:r>
            <a:r>
              <a:rPr lang="en-US" sz="1400" i="1" dirty="0" smtClean="0">
                <a:solidFill>
                  <a:srgbClr val="404040"/>
                </a:solidFill>
                <a:latin typeface="Calibri" pitchFamily="-108" charset="0"/>
                <a:cs typeface="Calibri" pitchFamily="-108" charset="0"/>
              </a:rPr>
              <a:t> 1999; SEG News Oct 12; </a:t>
            </a:r>
            <a:r>
              <a:rPr lang="en-US" sz="1400" i="1" dirty="0" smtClean="0">
                <a:solidFill>
                  <a:srgbClr val="404040"/>
                </a:solidFill>
                <a:latin typeface="Calibri" pitchFamily="-108" charset="0"/>
                <a:cs typeface="Calibri" pitchFamily="-108" charset="0"/>
              </a:rPr>
              <a:t>websites of </a:t>
            </a:r>
            <a:r>
              <a:rPr lang="en-US" sz="1400" i="1" dirty="0">
                <a:solidFill>
                  <a:srgbClr val="404040"/>
                </a:solidFill>
                <a:latin typeface="Calibri" pitchFamily="-108" charset="0"/>
                <a:cs typeface="Calibri" pitchFamily="-108" charset="0"/>
              </a:rPr>
              <a:t>International </a:t>
            </a:r>
            <a:r>
              <a:rPr lang="en-US" sz="1400" i="1" dirty="0" smtClean="0">
                <a:solidFill>
                  <a:srgbClr val="404040"/>
                </a:solidFill>
                <a:latin typeface="Calibri" pitchFamily="-108" charset="0"/>
                <a:cs typeface="Calibri" pitchFamily="-108" charset="0"/>
              </a:rPr>
              <a:t>Tower Hill </a:t>
            </a:r>
            <a:r>
              <a:rPr lang="en-US" sz="1400" i="1" dirty="0" smtClean="0">
                <a:solidFill>
                  <a:srgbClr val="404040"/>
                </a:solidFill>
                <a:latin typeface="Calibri" pitchFamily="-108" charset="0"/>
                <a:cs typeface="Calibri" pitchFamily="-108" charset="0"/>
              </a:rPr>
              <a:t>Mines; </a:t>
            </a:r>
            <a:r>
              <a:rPr lang="en-US" sz="1400" i="1" dirty="0" smtClean="0">
                <a:solidFill>
                  <a:srgbClr val="404040"/>
                </a:solidFill>
                <a:latin typeface="Calibri" pitchFamily="-108" charset="0"/>
                <a:cs typeface="Calibri" pitchFamily="-108" charset="0"/>
              </a:rPr>
              <a:t>Golden </a:t>
            </a:r>
            <a:r>
              <a:rPr lang="en-US" sz="1400" i="1" dirty="0" smtClean="0">
                <a:solidFill>
                  <a:srgbClr val="404040"/>
                </a:solidFill>
                <a:latin typeface="Calibri" pitchFamily="-108" charset="0"/>
                <a:cs typeface="Calibri" pitchFamily="-108" charset="0"/>
              </a:rPr>
              <a:t>Predator;  </a:t>
            </a:r>
            <a:r>
              <a:rPr lang="en-US" sz="1400" i="1" dirty="0" smtClean="0">
                <a:solidFill>
                  <a:srgbClr val="404040"/>
                </a:solidFill>
                <a:latin typeface="Calibri" pitchFamily="-108" charset="0"/>
                <a:cs typeface="Calibri" pitchFamily="-108" charset="0"/>
              </a:rPr>
              <a:t>Victoria </a:t>
            </a:r>
            <a:r>
              <a:rPr lang="en-US" sz="1400" i="1" dirty="0" smtClean="0">
                <a:solidFill>
                  <a:srgbClr val="404040"/>
                </a:solidFill>
                <a:latin typeface="Calibri" pitchFamily="-108" charset="0"/>
                <a:cs typeface="Calibri" pitchFamily="-108" charset="0"/>
              </a:rPr>
              <a:t>Gold; Resolute Mining.</a:t>
            </a:r>
            <a:endParaRPr lang="en-US" sz="1400" i="1" dirty="0" smtClean="0">
              <a:solidFill>
                <a:srgbClr val="404040"/>
              </a:solidFill>
              <a:latin typeface="Calibri" pitchFamily="-108" charset="0"/>
              <a:cs typeface="Calibri" pitchFamily="-108" charset="0"/>
            </a:endParaRPr>
          </a:p>
        </p:txBody>
      </p:sp>
    </p:spTree>
    <p:extLst>
      <p:ext uri="{BB962C8B-B14F-4D97-AF65-F5344CB8AC3E}">
        <p14:creationId xmlns:p14="http://schemas.microsoft.com/office/powerpoint/2010/main" val="138594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819400" y="609600"/>
            <a:ext cx="5181600" cy="430213"/>
          </a:xfrm>
          <a:prstGeom prst="rect">
            <a:avLst/>
          </a:prstGeom>
          <a:noFill/>
          <a:ln w="9525">
            <a:noFill/>
            <a:miter lim="800000"/>
            <a:headEnd/>
            <a:tailEnd/>
          </a:ln>
        </p:spPr>
        <p:txBody>
          <a:bodyPr lIns="0" tIns="0" rIns="0" bIns="0">
            <a:spAutoFit/>
          </a:bodyPr>
          <a:lstStyle/>
          <a:p>
            <a:r>
              <a:rPr lang="en-US" sz="2800" b="1" dirty="0" smtClean="0">
                <a:solidFill>
                  <a:srgbClr val="404040"/>
                </a:solidFill>
                <a:latin typeface="Calibri" pitchFamily="-108" charset="0"/>
                <a:cs typeface="Calibri" pitchFamily="-108" charset="0"/>
              </a:rPr>
              <a:t>Magnetic Signature – Yukon</a:t>
            </a:r>
            <a:endParaRPr lang="en-AU" sz="2800" b="1" dirty="0">
              <a:solidFill>
                <a:srgbClr val="404040"/>
              </a:solidFill>
              <a:latin typeface="Calibri" pitchFamily="-108" charset="0"/>
              <a:cs typeface="Calibri" pitchFamily="-108" charset="0"/>
            </a:endParaRPr>
          </a:p>
        </p:txBody>
      </p:sp>
      <p:sp>
        <p:nvSpPr>
          <p:cNvPr id="14340" name="Rectangle 19"/>
          <p:cNvSpPr>
            <a:spLocks noChangeArrowheads="1"/>
          </p:cNvSpPr>
          <p:nvPr/>
        </p:nvSpPr>
        <p:spPr bwMode="auto">
          <a:xfrm>
            <a:off x="8214717" y="250825"/>
            <a:ext cx="418704" cy="369332"/>
          </a:xfrm>
          <a:prstGeom prst="rect">
            <a:avLst/>
          </a:prstGeom>
          <a:noFill/>
          <a:ln w="9525">
            <a:noFill/>
            <a:miter lim="800000"/>
            <a:headEnd/>
            <a:tailEnd/>
          </a:ln>
        </p:spPr>
        <p:txBody>
          <a:bodyPr wrap="none">
            <a:spAutoFit/>
          </a:bodyPr>
          <a:lstStyle/>
          <a:p>
            <a:pPr algn="ctr"/>
            <a:r>
              <a:rPr kumimoji="0" lang="en-US" b="1" dirty="0" smtClean="0">
                <a:solidFill>
                  <a:schemeClr val="bg1"/>
                </a:solidFill>
                <a:latin typeface="Calibri" pitchFamily="-108" charset="0"/>
                <a:cs typeface="Calibri" pitchFamily="-108" charset="0"/>
              </a:rPr>
              <a:t>16</a:t>
            </a:r>
            <a:endParaRPr kumimoji="0" lang="en-US" b="1" dirty="0">
              <a:solidFill>
                <a:schemeClr val="bg1"/>
              </a:solidFill>
              <a:latin typeface="Calibri" pitchFamily="-108" charset="0"/>
              <a:cs typeface="Calibri" pitchFamily="-108" charset="0"/>
            </a:endParaRPr>
          </a:p>
        </p:txBody>
      </p:sp>
      <p:pic>
        <p:nvPicPr>
          <p:cNvPr id="14341" name="Picture 2" descr="C:\Users\SiuWing\Desktop\ppt gr2\arrow02.png">
            <a:hlinkClick r:id="" action="ppaction://hlinkshowjump?jump=nextslide"/>
          </p:cNvPr>
          <p:cNvPicPr>
            <a:picLocks noChangeAspect="1" noChangeArrowheads="1"/>
          </p:cNvPicPr>
          <p:nvPr/>
        </p:nvPicPr>
        <p:blipFill>
          <a:blip r:embed="rId3" cstate="print"/>
          <a:srcRect/>
          <a:stretch>
            <a:fillRect/>
          </a:stretch>
        </p:blipFill>
        <p:spPr bwMode="auto">
          <a:xfrm>
            <a:off x="8642350" y="6524625"/>
            <a:ext cx="201613" cy="217488"/>
          </a:xfrm>
          <a:prstGeom prst="rect">
            <a:avLst/>
          </a:prstGeom>
          <a:noFill/>
          <a:ln w="9525">
            <a:noFill/>
            <a:miter lim="800000"/>
            <a:headEnd/>
            <a:tailEnd/>
          </a:ln>
        </p:spPr>
      </p:pic>
      <p:pic>
        <p:nvPicPr>
          <p:cNvPr id="14342" name="Picture 3" descr="C:\Users\SiuWing\Desktop\ppt gr2\v_line.png"/>
          <p:cNvPicPr>
            <a:picLocks noChangeAspect="1" noChangeArrowheads="1"/>
          </p:cNvPicPr>
          <p:nvPr/>
        </p:nvPicPr>
        <p:blipFill>
          <a:blip r:embed="rId4" cstate="print"/>
          <a:srcRect/>
          <a:stretch>
            <a:fillRect/>
          </a:stretch>
        </p:blipFill>
        <p:spPr bwMode="auto">
          <a:xfrm>
            <a:off x="8542338" y="6470650"/>
            <a:ext cx="19050" cy="314325"/>
          </a:xfrm>
          <a:prstGeom prst="rect">
            <a:avLst/>
          </a:prstGeom>
          <a:noFill/>
          <a:ln w="9525">
            <a:noFill/>
            <a:miter lim="800000"/>
            <a:headEnd/>
            <a:tailEnd/>
          </a:ln>
        </p:spPr>
      </p:pic>
      <p:pic>
        <p:nvPicPr>
          <p:cNvPr id="14343" name="Picture 4" descr="C:\Users\SiuWing\Desktop\ppt gr2\arrow01.png">
            <a:hlinkClick r:id="" action="ppaction://hlinkshowjump?jump=previousslide"/>
          </p:cNvPr>
          <p:cNvPicPr>
            <a:picLocks noChangeAspect="1" noChangeArrowheads="1"/>
          </p:cNvPicPr>
          <p:nvPr/>
        </p:nvPicPr>
        <p:blipFill>
          <a:blip r:embed="rId5" cstate="print"/>
          <a:srcRect/>
          <a:stretch>
            <a:fillRect/>
          </a:stretch>
        </p:blipFill>
        <p:spPr bwMode="auto">
          <a:xfrm>
            <a:off x="8213725" y="6524625"/>
            <a:ext cx="201613" cy="217488"/>
          </a:xfrm>
          <a:prstGeom prst="rect">
            <a:avLst/>
          </a:prstGeom>
          <a:noFill/>
          <a:ln w="9525">
            <a:noFill/>
            <a:miter lim="800000"/>
            <a:headEnd/>
            <a:tailEnd/>
          </a:ln>
        </p:spPr>
      </p:pic>
      <p:pic>
        <p:nvPicPr>
          <p:cNvPr id="9" name="Picture 8"/>
          <p:cNvPicPr/>
          <p:nvPr/>
        </p:nvPicPr>
        <p:blipFill>
          <a:blip r:embed="rId6">
            <a:extLst>
              <a:ext uri="{28A0092B-C50C-407E-A947-70E740481C1C}">
                <a14:useLocalDpi xmlns:a14="http://schemas.microsoft.com/office/drawing/2010/main" val="0"/>
              </a:ext>
            </a:extLst>
          </a:blip>
          <a:srcRect/>
          <a:stretch>
            <a:fillRect/>
          </a:stretch>
        </p:blipFill>
        <p:spPr bwMode="auto">
          <a:xfrm>
            <a:off x="812800" y="1159933"/>
            <a:ext cx="7501731" cy="4461934"/>
          </a:xfrm>
          <a:prstGeom prst="rect">
            <a:avLst/>
          </a:prstGeom>
          <a:noFill/>
          <a:ln>
            <a:noFill/>
          </a:ln>
        </p:spPr>
      </p:pic>
      <p:cxnSp>
        <p:nvCxnSpPr>
          <p:cNvPr id="4" name="Straight Connector 3"/>
          <p:cNvCxnSpPr/>
          <p:nvPr/>
        </p:nvCxnSpPr>
        <p:spPr>
          <a:xfrm>
            <a:off x="1286933" y="5156200"/>
            <a:ext cx="62653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225738" y="5156200"/>
            <a:ext cx="748923" cy="369332"/>
          </a:xfrm>
          <a:prstGeom prst="rect">
            <a:avLst/>
          </a:prstGeom>
          <a:noFill/>
        </p:spPr>
        <p:txBody>
          <a:bodyPr wrap="none" rtlCol="0">
            <a:spAutoFit/>
          </a:bodyPr>
          <a:lstStyle/>
          <a:p>
            <a:r>
              <a:rPr lang="en-AU" dirty="0" smtClean="0"/>
              <a:t>10km</a:t>
            </a:r>
            <a:endParaRPr lang="en-AU" dirty="0"/>
          </a:p>
        </p:txBody>
      </p:sp>
      <p:sp>
        <p:nvSpPr>
          <p:cNvPr id="6" name="Oval 5"/>
          <p:cNvSpPr/>
          <p:nvPr/>
        </p:nvSpPr>
        <p:spPr bwMode="auto">
          <a:xfrm>
            <a:off x="2336800" y="4013200"/>
            <a:ext cx="668866" cy="667265"/>
          </a:xfrm>
          <a:prstGeom prst="ellipse">
            <a:avLst/>
          </a:prstGeom>
          <a:noFill/>
          <a:ln w="38100">
            <a:solidFill>
              <a:srgbClr val="FF33CC"/>
            </a:solidFill>
            <a:miter lim="800000"/>
            <a:headEnd/>
            <a:tailEnd/>
          </a:ln>
          <a:effectLst>
            <a:outerShdw blurRad="50800" sx="100999" sy="100999" algn="ctr" rotWithShape="0">
              <a:srgbClr val="000000">
                <a:alpha val="14999"/>
              </a:srgbClr>
            </a:outerShdw>
          </a:effectLst>
        </p:spPr>
        <p:txBody>
          <a:bodyPr rtlCol="0" anchor="ctr">
            <a:prstTxWarp prst="textNoShape">
              <a:avLst/>
            </a:prstTxWarp>
          </a:bodyPr>
          <a:lstStyle/>
          <a:p>
            <a:pPr algn="ctr"/>
            <a:endParaRPr kumimoji="0" lang="en-AU" sz="1200" dirty="0">
              <a:solidFill>
                <a:schemeClr val="bg1"/>
              </a:solidFill>
            </a:endParaRPr>
          </a:p>
        </p:txBody>
      </p:sp>
      <p:sp>
        <p:nvSpPr>
          <p:cNvPr id="12" name="Oval 11"/>
          <p:cNvSpPr/>
          <p:nvPr/>
        </p:nvSpPr>
        <p:spPr bwMode="auto">
          <a:xfrm>
            <a:off x="2396066" y="2616200"/>
            <a:ext cx="668866" cy="667265"/>
          </a:xfrm>
          <a:prstGeom prst="ellipse">
            <a:avLst/>
          </a:prstGeom>
          <a:noFill/>
          <a:ln w="38100">
            <a:solidFill>
              <a:srgbClr val="FF33CC"/>
            </a:solidFill>
            <a:miter lim="800000"/>
            <a:headEnd/>
            <a:tailEnd/>
          </a:ln>
          <a:effectLst>
            <a:outerShdw blurRad="50800" sx="100999" sy="100999" algn="ctr" rotWithShape="0">
              <a:srgbClr val="000000">
                <a:alpha val="14999"/>
              </a:srgbClr>
            </a:outerShdw>
          </a:effectLst>
        </p:spPr>
        <p:txBody>
          <a:bodyPr rtlCol="0" anchor="ctr">
            <a:prstTxWarp prst="textNoShape">
              <a:avLst/>
            </a:prstTxWarp>
          </a:bodyPr>
          <a:lstStyle/>
          <a:p>
            <a:pPr algn="ctr"/>
            <a:endParaRPr kumimoji="0" lang="en-AU" sz="1200" dirty="0">
              <a:solidFill>
                <a:schemeClr val="bg1"/>
              </a:solidFill>
            </a:endParaRPr>
          </a:p>
        </p:txBody>
      </p:sp>
      <p:sp>
        <p:nvSpPr>
          <p:cNvPr id="13" name="Oval 12"/>
          <p:cNvSpPr/>
          <p:nvPr/>
        </p:nvSpPr>
        <p:spPr bwMode="auto">
          <a:xfrm>
            <a:off x="3217334" y="2723635"/>
            <a:ext cx="668866" cy="667265"/>
          </a:xfrm>
          <a:prstGeom prst="ellipse">
            <a:avLst/>
          </a:prstGeom>
          <a:noFill/>
          <a:ln w="38100">
            <a:solidFill>
              <a:srgbClr val="FF33CC"/>
            </a:solidFill>
            <a:miter lim="800000"/>
            <a:headEnd/>
            <a:tailEnd/>
          </a:ln>
          <a:effectLst>
            <a:outerShdw blurRad="50800" sx="100999" sy="100999" algn="ctr" rotWithShape="0">
              <a:srgbClr val="000000">
                <a:alpha val="14999"/>
              </a:srgbClr>
            </a:outerShdw>
          </a:effectLst>
        </p:spPr>
        <p:txBody>
          <a:bodyPr rtlCol="0" anchor="ctr">
            <a:prstTxWarp prst="textNoShape">
              <a:avLst/>
            </a:prstTxWarp>
          </a:bodyPr>
          <a:lstStyle/>
          <a:p>
            <a:pPr algn="ctr"/>
            <a:endParaRPr kumimoji="0" lang="en-AU" sz="1200" dirty="0">
              <a:solidFill>
                <a:schemeClr val="bg1"/>
              </a:solidFill>
            </a:endParaRPr>
          </a:p>
        </p:txBody>
      </p:sp>
      <p:sp>
        <p:nvSpPr>
          <p:cNvPr id="14" name="Oval 13"/>
          <p:cNvSpPr/>
          <p:nvPr/>
        </p:nvSpPr>
        <p:spPr bwMode="auto">
          <a:xfrm>
            <a:off x="4131733" y="2142067"/>
            <a:ext cx="668866" cy="667265"/>
          </a:xfrm>
          <a:prstGeom prst="ellipse">
            <a:avLst/>
          </a:prstGeom>
          <a:noFill/>
          <a:ln w="38100">
            <a:solidFill>
              <a:srgbClr val="FF33CC"/>
            </a:solidFill>
            <a:miter lim="800000"/>
            <a:headEnd/>
            <a:tailEnd/>
          </a:ln>
          <a:effectLst>
            <a:outerShdw blurRad="50800" sx="100999" sy="100999" algn="ctr" rotWithShape="0">
              <a:srgbClr val="000000">
                <a:alpha val="14999"/>
              </a:srgbClr>
            </a:outerShdw>
          </a:effectLst>
        </p:spPr>
        <p:txBody>
          <a:bodyPr rtlCol="0" anchor="ctr">
            <a:prstTxWarp prst="textNoShape">
              <a:avLst/>
            </a:prstTxWarp>
          </a:bodyPr>
          <a:lstStyle/>
          <a:p>
            <a:pPr algn="ctr"/>
            <a:endParaRPr kumimoji="0" lang="en-AU" sz="1200" dirty="0">
              <a:solidFill>
                <a:schemeClr val="bg1"/>
              </a:solidFill>
            </a:endParaRPr>
          </a:p>
        </p:txBody>
      </p:sp>
      <p:sp>
        <p:nvSpPr>
          <p:cNvPr id="15" name="Oval 14"/>
          <p:cNvSpPr/>
          <p:nvPr/>
        </p:nvSpPr>
        <p:spPr bwMode="auto">
          <a:xfrm>
            <a:off x="4148665" y="2740568"/>
            <a:ext cx="668866" cy="667265"/>
          </a:xfrm>
          <a:prstGeom prst="ellipse">
            <a:avLst/>
          </a:prstGeom>
          <a:noFill/>
          <a:ln w="38100">
            <a:solidFill>
              <a:srgbClr val="FF33CC"/>
            </a:solidFill>
            <a:miter lim="800000"/>
            <a:headEnd/>
            <a:tailEnd/>
          </a:ln>
          <a:effectLst>
            <a:outerShdw blurRad="50800" sx="100999" sy="100999" algn="ctr" rotWithShape="0">
              <a:srgbClr val="000000">
                <a:alpha val="14999"/>
              </a:srgbClr>
            </a:outerShdw>
          </a:effectLst>
        </p:spPr>
        <p:txBody>
          <a:bodyPr rtlCol="0" anchor="ctr">
            <a:prstTxWarp prst="textNoShape">
              <a:avLst/>
            </a:prstTxWarp>
          </a:bodyPr>
          <a:lstStyle/>
          <a:p>
            <a:pPr algn="ctr"/>
            <a:endParaRPr kumimoji="0" lang="en-AU" sz="1200" dirty="0">
              <a:solidFill>
                <a:schemeClr val="bg1"/>
              </a:solidFill>
            </a:endParaRPr>
          </a:p>
        </p:txBody>
      </p:sp>
      <p:sp>
        <p:nvSpPr>
          <p:cNvPr id="16" name="Oval 15"/>
          <p:cNvSpPr/>
          <p:nvPr/>
        </p:nvSpPr>
        <p:spPr bwMode="auto">
          <a:xfrm>
            <a:off x="4013200" y="3390900"/>
            <a:ext cx="668866" cy="667265"/>
          </a:xfrm>
          <a:prstGeom prst="ellipse">
            <a:avLst/>
          </a:prstGeom>
          <a:noFill/>
          <a:ln w="38100">
            <a:solidFill>
              <a:srgbClr val="FF33CC"/>
            </a:solidFill>
            <a:miter lim="800000"/>
            <a:headEnd/>
            <a:tailEnd/>
          </a:ln>
          <a:effectLst>
            <a:outerShdw blurRad="50800" sx="100999" sy="100999" algn="ctr" rotWithShape="0">
              <a:srgbClr val="000000">
                <a:alpha val="14999"/>
              </a:srgbClr>
            </a:outerShdw>
          </a:effectLst>
        </p:spPr>
        <p:txBody>
          <a:bodyPr rtlCol="0" anchor="ctr">
            <a:prstTxWarp prst="textNoShape">
              <a:avLst/>
            </a:prstTxWarp>
          </a:bodyPr>
          <a:lstStyle/>
          <a:p>
            <a:pPr algn="ctr"/>
            <a:endParaRPr kumimoji="0" lang="en-AU" sz="1200" dirty="0">
              <a:solidFill>
                <a:schemeClr val="bg1"/>
              </a:solidFill>
            </a:endParaRPr>
          </a:p>
        </p:txBody>
      </p:sp>
      <p:sp>
        <p:nvSpPr>
          <p:cNvPr id="17" name="Oval 16"/>
          <p:cNvSpPr/>
          <p:nvPr/>
        </p:nvSpPr>
        <p:spPr bwMode="auto">
          <a:xfrm>
            <a:off x="3183465" y="3732999"/>
            <a:ext cx="668866" cy="667265"/>
          </a:xfrm>
          <a:prstGeom prst="ellipse">
            <a:avLst/>
          </a:prstGeom>
          <a:noFill/>
          <a:ln w="38100">
            <a:solidFill>
              <a:srgbClr val="FF33CC"/>
            </a:solidFill>
            <a:miter lim="800000"/>
            <a:headEnd/>
            <a:tailEnd/>
          </a:ln>
          <a:effectLst>
            <a:outerShdw blurRad="50800" sx="100999" sy="100999" algn="ctr" rotWithShape="0">
              <a:srgbClr val="000000">
                <a:alpha val="14999"/>
              </a:srgbClr>
            </a:outerShdw>
          </a:effectLst>
        </p:spPr>
        <p:txBody>
          <a:bodyPr rtlCol="0" anchor="ctr">
            <a:prstTxWarp prst="textNoShape">
              <a:avLst/>
            </a:prstTxWarp>
          </a:bodyPr>
          <a:lstStyle/>
          <a:p>
            <a:pPr algn="ctr"/>
            <a:endParaRPr kumimoji="0" lang="en-AU" sz="1200" dirty="0">
              <a:solidFill>
                <a:schemeClr val="bg1"/>
              </a:solidFill>
            </a:endParaRPr>
          </a:p>
        </p:txBody>
      </p:sp>
      <p:sp>
        <p:nvSpPr>
          <p:cNvPr id="18" name="Oval 17"/>
          <p:cNvSpPr/>
          <p:nvPr/>
        </p:nvSpPr>
        <p:spPr bwMode="auto">
          <a:xfrm>
            <a:off x="4919133" y="4673601"/>
            <a:ext cx="668866" cy="667265"/>
          </a:xfrm>
          <a:prstGeom prst="ellipse">
            <a:avLst/>
          </a:prstGeom>
          <a:noFill/>
          <a:ln w="38100">
            <a:solidFill>
              <a:srgbClr val="FF33CC"/>
            </a:solidFill>
            <a:miter lim="800000"/>
            <a:headEnd/>
            <a:tailEnd/>
          </a:ln>
          <a:effectLst>
            <a:outerShdw blurRad="50800" sx="100999" sy="100999" algn="ctr" rotWithShape="0">
              <a:srgbClr val="000000">
                <a:alpha val="14999"/>
              </a:srgbClr>
            </a:outerShdw>
          </a:effectLst>
        </p:spPr>
        <p:txBody>
          <a:bodyPr rtlCol="0" anchor="ctr">
            <a:prstTxWarp prst="textNoShape">
              <a:avLst/>
            </a:prstTxWarp>
          </a:bodyPr>
          <a:lstStyle/>
          <a:p>
            <a:pPr algn="ctr"/>
            <a:endParaRPr kumimoji="0" lang="en-AU" sz="1200" dirty="0">
              <a:solidFill>
                <a:schemeClr val="bg1"/>
              </a:solidFill>
            </a:endParaRPr>
          </a:p>
        </p:txBody>
      </p:sp>
      <p:sp>
        <p:nvSpPr>
          <p:cNvPr id="19" name="Oval 18"/>
          <p:cNvSpPr/>
          <p:nvPr/>
        </p:nvSpPr>
        <p:spPr bwMode="auto">
          <a:xfrm>
            <a:off x="5816600" y="4673600"/>
            <a:ext cx="668866" cy="667265"/>
          </a:xfrm>
          <a:prstGeom prst="ellipse">
            <a:avLst/>
          </a:prstGeom>
          <a:noFill/>
          <a:ln w="38100">
            <a:solidFill>
              <a:srgbClr val="FF33CC"/>
            </a:solidFill>
            <a:miter lim="800000"/>
            <a:headEnd/>
            <a:tailEnd/>
          </a:ln>
          <a:effectLst>
            <a:outerShdw blurRad="50800" sx="100999" sy="100999" algn="ctr" rotWithShape="0">
              <a:srgbClr val="000000">
                <a:alpha val="14999"/>
              </a:srgbClr>
            </a:outerShdw>
          </a:effectLst>
        </p:spPr>
        <p:txBody>
          <a:bodyPr rtlCol="0" anchor="ctr">
            <a:prstTxWarp prst="textNoShape">
              <a:avLst/>
            </a:prstTxWarp>
          </a:bodyPr>
          <a:lstStyle/>
          <a:p>
            <a:pPr algn="ctr"/>
            <a:endParaRPr kumimoji="0" lang="en-AU" sz="1200" dirty="0">
              <a:solidFill>
                <a:schemeClr val="bg1"/>
              </a:solidFill>
            </a:endParaRPr>
          </a:p>
        </p:txBody>
      </p:sp>
      <p:sp>
        <p:nvSpPr>
          <p:cNvPr id="20" name="Oval 19"/>
          <p:cNvSpPr/>
          <p:nvPr/>
        </p:nvSpPr>
        <p:spPr bwMode="auto">
          <a:xfrm>
            <a:off x="6400800" y="4697398"/>
            <a:ext cx="668866" cy="667265"/>
          </a:xfrm>
          <a:prstGeom prst="ellipse">
            <a:avLst/>
          </a:prstGeom>
          <a:noFill/>
          <a:ln w="38100">
            <a:solidFill>
              <a:srgbClr val="FF33CC"/>
            </a:solidFill>
            <a:miter lim="800000"/>
            <a:headEnd/>
            <a:tailEnd/>
          </a:ln>
          <a:effectLst>
            <a:outerShdw blurRad="50800" sx="100999" sy="100999" algn="ctr" rotWithShape="0">
              <a:srgbClr val="000000">
                <a:alpha val="14999"/>
              </a:srgbClr>
            </a:outerShdw>
          </a:effectLst>
        </p:spPr>
        <p:txBody>
          <a:bodyPr rtlCol="0" anchor="ctr">
            <a:prstTxWarp prst="textNoShape">
              <a:avLst/>
            </a:prstTxWarp>
          </a:bodyPr>
          <a:lstStyle/>
          <a:p>
            <a:pPr algn="ctr"/>
            <a:endParaRPr kumimoji="0" lang="en-AU" sz="1200" dirty="0">
              <a:solidFill>
                <a:schemeClr val="bg1"/>
              </a:solidFill>
            </a:endParaRPr>
          </a:p>
        </p:txBody>
      </p:sp>
      <p:sp>
        <p:nvSpPr>
          <p:cNvPr id="21" name="Oval 20"/>
          <p:cNvSpPr/>
          <p:nvPr/>
        </p:nvSpPr>
        <p:spPr bwMode="auto">
          <a:xfrm>
            <a:off x="1225738" y="5621867"/>
            <a:ext cx="457203" cy="364065"/>
          </a:xfrm>
          <a:prstGeom prst="ellipse">
            <a:avLst/>
          </a:prstGeom>
          <a:noFill/>
          <a:ln w="38100">
            <a:solidFill>
              <a:srgbClr val="FF33CC"/>
            </a:solidFill>
            <a:miter lim="800000"/>
            <a:headEnd/>
            <a:tailEnd/>
          </a:ln>
          <a:effectLst>
            <a:outerShdw blurRad="50800" sx="100999" sy="100999" algn="ctr" rotWithShape="0">
              <a:srgbClr val="000000">
                <a:alpha val="14999"/>
              </a:srgbClr>
            </a:outerShdw>
          </a:effectLst>
        </p:spPr>
        <p:txBody>
          <a:bodyPr rtlCol="0" anchor="ctr">
            <a:prstTxWarp prst="textNoShape">
              <a:avLst/>
            </a:prstTxWarp>
          </a:bodyPr>
          <a:lstStyle/>
          <a:p>
            <a:pPr algn="ctr"/>
            <a:endParaRPr kumimoji="0" lang="en-AU" sz="1200" dirty="0">
              <a:solidFill>
                <a:schemeClr val="bg1"/>
              </a:solidFill>
            </a:endParaRPr>
          </a:p>
        </p:txBody>
      </p:sp>
      <p:sp>
        <p:nvSpPr>
          <p:cNvPr id="22" name="TextBox 21"/>
          <p:cNvSpPr txBox="1">
            <a:spLocks noChangeArrowheads="1"/>
          </p:cNvSpPr>
          <p:nvPr/>
        </p:nvSpPr>
        <p:spPr bwMode="auto">
          <a:xfrm>
            <a:off x="1661771" y="5665399"/>
            <a:ext cx="6432362" cy="276999"/>
          </a:xfrm>
          <a:prstGeom prst="rect">
            <a:avLst/>
          </a:prstGeom>
          <a:noFill/>
          <a:ln w="9525">
            <a:noFill/>
            <a:miter lim="800000"/>
            <a:headEnd/>
            <a:tailEnd/>
          </a:ln>
        </p:spPr>
        <p:txBody>
          <a:bodyPr wrap="square" lIns="0" tIns="0" rIns="0" bIns="0">
            <a:spAutoFit/>
          </a:bodyPr>
          <a:lstStyle/>
          <a:p>
            <a:r>
              <a:rPr lang="en-US" b="1" dirty="0" smtClean="0">
                <a:solidFill>
                  <a:srgbClr val="404040"/>
                </a:solidFill>
                <a:latin typeface="Calibri" pitchFamily="-108" charset="0"/>
                <a:cs typeface="Calibri" pitchFamily="-108" charset="0"/>
              </a:rPr>
              <a:t> = These are all IRG </a:t>
            </a:r>
            <a:r>
              <a:rPr lang="en-US" b="1" dirty="0" err="1" smtClean="0">
                <a:solidFill>
                  <a:srgbClr val="404040"/>
                </a:solidFill>
                <a:latin typeface="Calibri" pitchFamily="-108" charset="0"/>
                <a:cs typeface="Calibri" pitchFamily="-108" charset="0"/>
              </a:rPr>
              <a:t>mineralised</a:t>
            </a:r>
            <a:r>
              <a:rPr lang="en-US" b="1" dirty="0" smtClean="0">
                <a:solidFill>
                  <a:srgbClr val="404040"/>
                </a:solidFill>
                <a:latin typeface="Calibri" pitchFamily="-108" charset="0"/>
                <a:cs typeface="Calibri" pitchFamily="-108" charset="0"/>
              </a:rPr>
              <a:t> systems including two +1Moz Au </a:t>
            </a:r>
            <a:endParaRPr lang="en-AU" b="1" dirty="0">
              <a:solidFill>
                <a:srgbClr val="404040"/>
              </a:solidFill>
              <a:latin typeface="Calibri" pitchFamily="-108" charset="0"/>
              <a:cs typeface="Calibri" pitchFamily="-108" charset="0"/>
            </a:endParaRPr>
          </a:p>
        </p:txBody>
      </p:sp>
      <p:sp>
        <p:nvSpPr>
          <p:cNvPr id="2" name="TextBox 1"/>
          <p:cNvSpPr txBox="1"/>
          <p:nvPr/>
        </p:nvSpPr>
        <p:spPr>
          <a:xfrm>
            <a:off x="1600200" y="4637901"/>
            <a:ext cx="2274982" cy="369332"/>
          </a:xfrm>
          <a:prstGeom prst="rect">
            <a:avLst/>
          </a:prstGeom>
          <a:noFill/>
        </p:spPr>
        <p:txBody>
          <a:bodyPr wrap="none" rtlCol="0">
            <a:spAutoFit/>
          </a:bodyPr>
          <a:lstStyle/>
          <a:p>
            <a:r>
              <a:rPr lang="en-AU" dirty="0" smtClean="0">
                <a:solidFill>
                  <a:srgbClr val="FF33CC"/>
                </a:solidFill>
              </a:rPr>
              <a:t>Brewery Creek Mine</a:t>
            </a:r>
            <a:endParaRPr lang="en-AU" dirty="0">
              <a:solidFill>
                <a:srgbClr val="FF33CC"/>
              </a:solidFill>
            </a:endParaRPr>
          </a:p>
        </p:txBody>
      </p:sp>
      <p:sp>
        <p:nvSpPr>
          <p:cNvPr id="23" name="TextBox 22"/>
          <p:cNvSpPr txBox="1"/>
          <p:nvPr/>
        </p:nvSpPr>
        <p:spPr>
          <a:xfrm>
            <a:off x="7069666" y="4304268"/>
            <a:ext cx="1197764" cy="923330"/>
          </a:xfrm>
          <a:prstGeom prst="rect">
            <a:avLst/>
          </a:prstGeom>
          <a:noFill/>
        </p:spPr>
        <p:txBody>
          <a:bodyPr wrap="none" rtlCol="0">
            <a:spAutoFit/>
          </a:bodyPr>
          <a:lstStyle/>
          <a:p>
            <a:r>
              <a:rPr lang="en-AU" dirty="0" smtClean="0">
                <a:solidFill>
                  <a:srgbClr val="FF33CC"/>
                </a:solidFill>
              </a:rPr>
              <a:t>Red </a:t>
            </a:r>
          </a:p>
          <a:p>
            <a:r>
              <a:rPr lang="en-AU" dirty="0" smtClean="0">
                <a:solidFill>
                  <a:srgbClr val="FF33CC"/>
                </a:solidFill>
              </a:rPr>
              <a:t>Mountain </a:t>
            </a:r>
          </a:p>
          <a:p>
            <a:r>
              <a:rPr lang="en-AU" dirty="0" smtClean="0">
                <a:solidFill>
                  <a:srgbClr val="FF33CC"/>
                </a:solidFill>
              </a:rPr>
              <a:t>Project</a:t>
            </a:r>
            <a:endParaRPr lang="en-AU" dirty="0">
              <a:solidFill>
                <a:srgbClr val="FF33CC"/>
              </a:solidFill>
            </a:endParaRPr>
          </a:p>
        </p:txBody>
      </p:sp>
    </p:spTree>
    <p:extLst>
      <p:ext uri="{BB962C8B-B14F-4D97-AF65-F5344CB8AC3E}">
        <p14:creationId xmlns:p14="http://schemas.microsoft.com/office/powerpoint/2010/main" val="327864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childTnLst>
                                </p:cTn>
                              </p:par>
                              <p:par>
                                <p:cTn id="46" presetID="1"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p:bldP spid="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556933" y="541866"/>
            <a:ext cx="6017977" cy="369332"/>
          </a:xfrm>
          <a:prstGeom prst="rect">
            <a:avLst/>
          </a:prstGeom>
          <a:noFill/>
          <a:ln w="9525">
            <a:noFill/>
            <a:miter lim="800000"/>
            <a:headEnd/>
            <a:tailEnd/>
          </a:ln>
        </p:spPr>
        <p:txBody>
          <a:bodyPr wrap="square" lIns="0" tIns="0" rIns="0" bIns="0">
            <a:spAutoFit/>
          </a:bodyPr>
          <a:lstStyle/>
          <a:p>
            <a:r>
              <a:rPr lang="en-US" sz="2400" b="1" dirty="0" smtClean="0">
                <a:solidFill>
                  <a:srgbClr val="404040"/>
                </a:solidFill>
                <a:latin typeface="Calibri" pitchFamily="-108" charset="0"/>
                <a:cs typeface="Calibri" pitchFamily="-108" charset="0"/>
              </a:rPr>
              <a:t>Magnetic signature -  Cuttaburra IRG Field</a:t>
            </a:r>
            <a:endParaRPr lang="en-AU" sz="2400" b="1" dirty="0">
              <a:solidFill>
                <a:srgbClr val="404040"/>
              </a:solidFill>
              <a:latin typeface="Calibri" pitchFamily="-108" charset="0"/>
              <a:cs typeface="Calibri" pitchFamily="-108" charset="0"/>
            </a:endParaRPr>
          </a:p>
        </p:txBody>
      </p:sp>
      <p:sp>
        <p:nvSpPr>
          <p:cNvPr id="14340" name="Rectangle 19"/>
          <p:cNvSpPr>
            <a:spLocks noChangeArrowheads="1"/>
          </p:cNvSpPr>
          <p:nvPr/>
        </p:nvSpPr>
        <p:spPr bwMode="auto">
          <a:xfrm>
            <a:off x="8214717" y="250825"/>
            <a:ext cx="418704" cy="369332"/>
          </a:xfrm>
          <a:prstGeom prst="rect">
            <a:avLst/>
          </a:prstGeom>
          <a:noFill/>
          <a:ln w="9525">
            <a:noFill/>
            <a:miter lim="800000"/>
            <a:headEnd/>
            <a:tailEnd/>
          </a:ln>
        </p:spPr>
        <p:txBody>
          <a:bodyPr wrap="none">
            <a:spAutoFit/>
          </a:bodyPr>
          <a:lstStyle/>
          <a:p>
            <a:pPr algn="ctr"/>
            <a:r>
              <a:rPr kumimoji="0" lang="en-US" b="1" dirty="0" smtClean="0">
                <a:solidFill>
                  <a:schemeClr val="bg1"/>
                </a:solidFill>
                <a:latin typeface="Calibri" pitchFamily="-108" charset="0"/>
                <a:cs typeface="Calibri" pitchFamily="-108" charset="0"/>
              </a:rPr>
              <a:t>17</a:t>
            </a:r>
            <a:endParaRPr kumimoji="0" lang="en-US" b="1" dirty="0">
              <a:solidFill>
                <a:schemeClr val="bg1"/>
              </a:solidFill>
              <a:latin typeface="Calibri" pitchFamily="-108" charset="0"/>
              <a:cs typeface="Calibri" pitchFamily="-108" charset="0"/>
            </a:endParaRPr>
          </a:p>
        </p:txBody>
      </p:sp>
      <p:pic>
        <p:nvPicPr>
          <p:cNvPr id="14341" name="Picture 2" descr="C:\Users\SiuWing\Desktop\ppt gr2\arrow02.png">
            <a:hlinkClick r:id="" action="ppaction://hlinkshowjump?jump=nextslide"/>
          </p:cNvPr>
          <p:cNvPicPr>
            <a:picLocks noChangeAspect="1" noChangeArrowheads="1"/>
          </p:cNvPicPr>
          <p:nvPr/>
        </p:nvPicPr>
        <p:blipFill>
          <a:blip r:embed="rId3" cstate="print"/>
          <a:srcRect/>
          <a:stretch>
            <a:fillRect/>
          </a:stretch>
        </p:blipFill>
        <p:spPr bwMode="auto">
          <a:xfrm>
            <a:off x="8642350" y="6524625"/>
            <a:ext cx="201613" cy="217488"/>
          </a:xfrm>
          <a:prstGeom prst="rect">
            <a:avLst/>
          </a:prstGeom>
          <a:noFill/>
          <a:ln w="9525">
            <a:noFill/>
            <a:miter lim="800000"/>
            <a:headEnd/>
            <a:tailEnd/>
          </a:ln>
        </p:spPr>
      </p:pic>
      <p:pic>
        <p:nvPicPr>
          <p:cNvPr id="14342" name="Picture 3" descr="C:\Users\SiuWing\Desktop\ppt gr2\v_line.png"/>
          <p:cNvPicPr>
            <a:picLocks noChangeAspect="1" noChangeArrowheads="1"/>
          </p:cNvPicPr>
          <p:nvPr/>
        </p:nvPicPr>
        <p:blipFill>
          <a:blip r:embed="rId4" cstate="print"/>
          <a:srcRect/>
          <a:stretch>
            <a:fillRect/>
          </a:stretch>
        </p:blipFill>
        <p:spPr bwMode="auto">
          <a:xfrm>
            <a:off x="8542338" y="6470650"/>
            <a:ext cx="19050" cy="314325"/>
          </a:xfrm>
          <a:prstGeom prst="rect">
            <a:avLst/>
          </a:prstGeom>
          <a:noFill/>
          <a:ln w="9525">
            <a:noFill/>
            <a:miter lim="800000"/>
            <a:headEnd/>
            <a:tailEnd/>
          </a:ln>
        </p:spPr>
      </p:pic>
      <p:pic>
        <p:nvPicPr>
          <p:cNvPr id="14343" name="Picture 4" descr="C:\Users\SiuWing\Desktop\ppt gr2\arrow01.png">
            <a:hlinkClick r:id="" action="ppaction://hlinkshowjump?jump=previousslide"/>
          </p:cNvPr>
          <p:cNvPicPr>
            <a:picLocks noChangeAspect="1" noChangeArrowheads="1"/>
          </p:cNvPicPr>
          <p:nvPr/>
        </p:nvPicPr>
        <p:blipFill>
          <a:blip r:embed="rId5" cstate="print"/>
          <a:srcRect/>
          <a:stretch>
            <a:fillRect/>
          </a:stretch>
        </p:blipFill>
        <p:spPr bwMode="auto">
          <a:xfrm>
            <a:off x="8213725" y="6524625"/>
            <a:ext cx="201613" cy="217488"/>
          </a:xfrm>
          <a:prstGeom prst="rect">
            <a:avLst/>
          </a:prstGeom>
          <a:noFill/>
          <a:ln w="9525">
            <a:noFill/>
            <a:miter lim="800000"/>
            <a:headEnd/>
            <a:tailEnd/>
          </a:ln>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267" y="1039813"/>
            <a:ext cx="6925733" cy="485339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267" y="1058178"/>
            <a:ext cx="6925733" cy="4835031"/>
          </a:xfrm>
          <a:prstGeom prst="rect">
            <a:avLst/>
          </a:prstGeom>
        </p:spPr>
      </p:pic>
      <p:sp>
        <p:nvSpPr>
          <p:cNvPr id="9" name="TextBox 8"/>
          <p:cNvSpPr txBox="1">
            <a:spLocks noChangeArrowheads="1"/>
          </p:cNvSpPr>
          <p:nvPr/>
        </p:nvSpPr>
        <p:spPr bwMode="auto">
          <a:xfrm>
            <a:off x="4980704" y="5616210"/>
            <a:ext cx="3020296" cy="276999"/>
          </a:xfrm>
          <a:prstGeom prst="rect">
            <a:avLst/>
          </a:prstGeom>
          <a:noFill/>
          <a:ln w="9525">
            <a:noFill/>
            <a:miter lim="800000"/>
            <a:headEnd/>
            <a:tailEnd/>
          </a:ln>
        </p:spPr>
        <p:txBody>
          <a:bodyPr wrap="square" lIns="0" tIns="0" rIns="0" bIns="0">
            <a:spAutoFit/>
          </a:bodyPr>
          <a:lstStyle/>
          <a:p>
            <a:r>
              <a:rPr lang="en-US" b="1" dirty="0" smtClean="0">
                <a:solidFill>
                  <a:srgbClr val="404040"/>
                </a:solidFill>
                <a:latin typeface="Calibri" pitchFamily="-108" charset="0"/>
                <a:cs typeface="Calibri" pitchFamily="-108" charset="0"/>
              </a:rPr>
              <a:t> and these are IRGs too!</a:t>
            </a:r>
            <a:endParaRPr lang="en-AU" b="1" dirty="0">
              <a:solidFill>
                <a:srgbClr val="404040"/>
              </a:solidFill>
              <a:latin typeface="Calibri" pitchFamily="-108" charset="0"/>
              <a:cs typeface="Calibri" pitchFamily="-10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4449" y="828129"/>
            <a:ext cx="4414149" cy="5105252"/>
          </a:xfrm>
          <a:prstGeom prst="rect">
            <a:avLst/>
          </a:prstGeom>
        </p:spPr>
      </p:pic>
      <p:sp>
        <p:nvSpPr>
          <p:cNvPr id="3" name="TextBox 2"/>
          <p:cNvSpPr txBox="1">
            <a:spLocks noChangeArrowheads="1"/>
          </p:cNvSpPr>
          <p:nvPr/>
        </p:nvSpPr>
        <p:spPr bwMode="auto">
          <a:xfrm>
            <a:off x="2987824" y="464344"/>
            <a:ext cx="5112568" cy="430213"/>
          </a:xfrm>
          <a:prstGeom prst="rect">
            <a:avLst/>
          </a:prstGeom>
          <a:noFill/>
          <a:ln w="9525">
            <a:noFill/>
            <a:miter lim="800000"/>
            <a:headEnd/>
            <a:tailEnd/>
          </a:ln>
        </p:spPr>
        <p:txBody>
          <a:bodyPr wrap="square" lIns="0" tIns="0" rIns="0" bIns="0">
            <a:spAutoFit/>
          </a:bodyPr>
          <a:lstStyle/>
          <a:p>
            <a:r>
              <a:rPr lang="en-US" sz="2800" b="1" dirty="0" smtClean="0">
                <a:solidFill>
                  <a:srgbClr val="404040"/>
                </a:solidFill>
                <a:latin typeface="Calibri" pitchFamily="-108" charset="0"/>
                <a:cs typeface="Calibri" pitchFamily="-108" charset="0"/>
              </a:rPr>
              <a:t>F1 anomaly</a:t>
            </a:r>
            <a:endParaRPr lang="en-AU" sz="2800" b="1" dirty="0">
              <a:solidFill>
                <a:srgbClr val="404040"/>
              </a:solidFill>
              <a:latin typeface="Calibri" pitchFamily="-108" charset="0"/>
              <a:cs typeface="Calibri" pitchFamily="-108" charset="0"/>
            </a:endParaRPr>
          </a:p>
        </p:txBody>
      </p:sp>
      <p:sp>
        <p:nvSpPr>
          <p:cNvPr id="10244" name="Rectangle 19"/>
          <p:cNvSpPr>
            <a:spLocks noChangeArrowheads="1"/>
          </p:cNvSpPr>
          <p:nvPr/>
        </p:nvSpPr>
        <p:spPr bwMode="auto">
          <a:xfrm>
            <a:off x="8214716" y="250825"/>
            <a:ext cx="418704" cy="369332"/>
          </a:xfrm>
          <a:prstGeom prst="rect">
            <a:avLst/>
          </a:prstGeom>
          <a:noFill/>
          <a:ln w="9525">
            <a:noFill/>
            <a:miter lim="800000"/>
            <a:headEnd/>
            <a:tailEnd/>
          </a:ln>
        </p:spPr>
        <p:txBody>
          <a:bodyPr wrap="none">
            <a:spAutoFit/>
          </a:bodyPr>
          <a:lstStyle/>
          <a:p>
            <a:pPr algn="ctr"/>
            <a:r>
              <a:rPr kumimoji="0" lang="en-US" b="1" dirty="0" smtClean="0">
                <a:solidFill>
                  <a:schemeClr val="bg1"/>
                </a:solidFill>
                <a:latin typeface="Calibri" pitchFamily="-108" charset="0"/>
                <a:cs typeface="Calibri" pitchFamily="-108" charset="0"/>
              </a:rPr>
              <a:t>18</a:t>
            </a:r>
            <a:endParaRPr kumimoji="0" lang="en-US" b="1" dirty="0">
              <a:solidFill>
                <a:schemeClr val="bg1"/>
              </a:solidFill>
              <a:latin typeface="Calibri" pitchFamily="-108" charset="0"/>
              <a:cs typeface="Calibri" pitchFamily="-108" charset="0"/>
            </a:endParaRPr>
          </a:p>
        </p:txBody>
      </p:sp>
      <p:pic>
        <p:nvPicPr>
          <p:cNvPr id="10245" name="Picture 2" descr="C:\Users\SiuWing\Desktop\ppt gr2\arrow02.png">
            <a:hlinkClick r:id="" action="ppaction://hlinkshowjump?jump=nextslide"/>
          </p:cNvPr>
          <p:cNvPicPr>
            <a:picLocks noChangeAspect="1" noChangeArrowheads="1"/>
          </p:cNvPicPr>
          <p:nvPr/>
        </p:nvPicPr>
        <p:blipFill>
          <a:blip r:embed="rId3" cstate="print"/>
          <a:srcRect/>
          <a:stretch>
            <a:fillRect/>
          </a:stretch>
        </p:blipFill>
        <p:spPr bwMode="auto">
          <a:xfrm>
            <a:off x="8642350" y="6524625"/>
            <a:ext cx="201613" cy="217488"/>
          </a:xfrm>
          <a:prstGeom prst="rect">
            <a:avLst/>
          </a:prstGeom>
          <a:noFill/>
          <a:ln w="9525">
            <a:noFill/>
            <a:miter lim="800000"/>
            <a:headEnd/>
            <a:tailEnd/>
          </a:ln>
        </p:spPr>
      </p:pic>
      <p:pic>
        <p:nvPicPr>
          <p:cNvPr id="10246" name="Picture 3" descr="C:\Users\SiuWing\Desktop\ppt gr2\v_line.png"/>
          <p:cNvPicPr>
            <a:picLocks noChangeAspect="1" noChangeArrowheads="1"/>
          </p:cNvPicPr>
          <p:nvPr/>
        </p:nvPicPr>
        <p:blipFill>
          <a:blip r:embed="rId4" cstate="print"/>
          <a:srcRect/>
          <a:stretch>
            <a:fillRect/>
          </a:stretch>
        </p:blipFill>
        <p:spPr bwMode="auto">
          <a:xfrm>
            <a:off x="8542338" y="6470650"/>
            <a:ext cx="19050" cy="314325"/>
          </a:xfrm>
          <a:prstGeom prst="rect">
            <a:avLst/>
          </a:prstGeom>
          <a:noFill/>
          <a:ln w="9525">
            <a:noFill/>
            <a:miter lim="800000"/>
            <a:headEnd/>
            <a:tailEnd/>
          </a:ln>
        </p:spPr>
      </p:pic>
      <p:pic>
        <p:nvPicPr>
          <p:cNvPr id="10247" name="Picture 4" descr="C:\Users\SiuWing\Desktop\ppt gr2\arrow01.png">
            <a:hlinkClick r:id="" action="ppaction://hlinkshowjump?jump=previousslide"/>
          </p:cNvPr>
          <p:cNvPicPr>
            <a:picLocks noChangeAspect="1" noChangeArrowheads="1"/>
          </p:cNvPicPr>
          <p:nvPr/>
        </p:nvPicPr>
        <p:blipFill>
          <a:blip r:embed="rId5" cstate="print"/>
          <a:srcRect/>
          <a:stretch>
            <a:fillRect/>
          </a:stretch>
        </p:blipFill>
        <p:spPr bwMode="auto">
          <a:xfrm>
            <a:off x="8213725" y="6524625"/>
            <a:ext cx="201613" cy="217488"/>
          </a:xfrm>
          <a:prstGeom prst="rect">
            <a:avLst/>
          </a:prstGeom>
          <a:noFill/>
          <a:ln w="9525">
            <a:noFill/>
            <a:miter lim="800000"/>
            <a:headEnd/>
            <a:tailEnd/>
          </a:ln>
        </p:spPr>
      </p:pic>
      <p:sp>
        <p:nvSpPr>
          <p:cNvPr id="10" name="TextBox 9"/>
          <p:cNvSpPr txBox="1">
            <a:spLocks noChangeArrowheads="1"/>
          </p:cNvSpPr>
          <p:nvPr/>
        </p:nvSpPr>
        <p:spPr bwMode="auto">
          <a:xfrm>
            <a:off x="508104" y="1062061"/>
            <a:ext cx="3466344" cy="615553"/>
          </a:xfrm>
          <a:prstGeom prst="rect">
            <a:avLst/>
          </a:prstGeom>
          <a:noFill/>
          <a:ln w="9525">
            <a:noFill/>
            <a:miter lim="800000"/>
            <a:headEnd/>
            <a:tailEnd/>
          </a:ln>
        </p:spPr>
        <p:txBody>
          <a:bodyPr wrap="square" lIns="0" tIns="0" rIns="0" bIns="0">
            <a:spAutoFit/>
          </a:bodyPr>
          <a:lstStyle/>
          <a:p>
            <a:pPr marL="268288" indent="-268288">
              <a:spcBef>
                <a:spcPts val="600"/>
              </a:spcBef>
              <a:buClr>
                <a:srgbClr val="FF9900"/>
              </a:buClr>
              <a:buSzPct val="125000"/>
              <a:buFontTx/>
              <a:buBlip>
                <a:blip r:embed="rId6"/>
              </a:buBlip>
            </a:pPr>
            <a:r>
              <a:rPr lang="en-US" sz="2000" dirty="0">
                <a:latin typeface="+mn-lt"/>
                <a:ea typeface="+mn-ea"/>
                <a:cs typeface="新細明體" pitchFamily="27" charset="-120"/>
              </a:rPr>
              <a:t>New deposit model – intrusion related gold (IRG)</a:t>
            </a:r>
          </a:p>
        </p:txBody>
      </p:sp>
      <p:sp>
        <p:nvSpPr>
          <p:cNvPr id="11" name="TextBox 10"/>
          <p:cNvSpPr txBox="1">
            <a:spLocks noChangeArrowheads="1"/>
          </p:cNvSpPr>
          <p:nvPr/>
        </p:nvSpPr>
        <p:spPr bwMode="auto">
          <a:xfrm>
            <a:off x="508104" y="1717858"/>
            <a:ext cx="3271809" cy="738664"/>
          </a:xfrm>
          <a:prstGeom prst="rect">
            <a:avLst/>
          </a:prstGeom>
          <a:noFill/>
          <a:ln w="9525">
            <a:noFill/>
            <a:miter lim="800000"/>
            <a:headEnd/>
            <a:tailEnd/>
          </a:ln>
        </p:spPr>
        <p:txBody>
          <a:bodyPr wrap="square" lIns="0" tIns="0" rIns="0" bIns="0">
            <a:spAutoFit/>
          </a:bodyPr>
          <a:lstStyle/>
          <a:p>
            <a:pPr marL="268288" indent="-268288">
              <a:lnSpc>
                <a:spcPct val="120000"/>
              </a:lnSpc>
              <a:spcBef>
                <a:spcPts val="600"/>
              </a:spcBef>
              <a:buClr>
                <a:srgbClr val="FF9900"/>
              </a:buClr>
              <a:buSzPct val="125000"/>
              <a:buFontTx/>
              <a:buBlip>
                <a:blip r:embed="rId6"/>
              </a:buBlip>
            </a:pPr>
            <a:r>
              <a:rPr lang="en-US" sz="2000" dirty="0" smtClean="0">
                <a:latin typeface="+mn-lt"/>
                <a:ea typeface="+mn-ea"/>
                <a:cs typeface="新細明體" pitchFamily="27" charset="-120"/>
              </a:rPr>
              <a:t>Possible </a:t>
            </a:r>
            <a:r>
              <a:rPr lang="en-US" sz="2000" dirty="0">
                <a:latin typeface="+mn-lt"/>
                <a:ea typeface="+mn-ea"/>
                <a:cs typeface="新細明體" pitchFamily="27" charset="-120"/>
              </a:rPr>
              <a:t>large buried granite below F1</a:t>
            </a:r>
          </a:p>
        </p:txBody>
      </p:sp>
      <p:sp>
        <p:nvSpPr>
          <p:cNvPr id="12" name="TextBox 11"/>
          <p:cNvSpPr txBox="1">
            <a:spLocks noChangeArrowheads="1"/>
          </p:cNvSpPr>
          <p:nvPr/>
        </p:nvSpPr>
        <p:spPr bwMode="auto">
          <a:xfrm>
            <a:off x="508104" y="2496766"/>
            <a:ext cx="3271809" cy="738664"/>
          </a:xfrm>
          <a:prstGeom prst="rect">
            <a:avLst/>
          </a:prstGeom>
          <a:noFill/>
          <a:ln w="9525">
            <a:noFill/>
            <a:miter lim="800000"/>
            <a:headEnd/>
            <a:tailEnd/>
          </a:ln>
        </p:spPr>
        <p:txBody>
          <a:bodyPr wrap="square" lIns="0" tIns="0" rIns="0" bIns="0">
            <a:spAutoFit/>
          </a:bodyPr>
          <a:lstStyle/>
          <a:p>
            <a:pPr marL="268288" indent="-268288">
              <a:lnSpc>
                <a:spcPct val="120000"/>
              </a:lnSpc>
              <a:spcBef>
                <a:spcPts val="600"/>
              </a:spcBef>
              <a:buClr>
                <a:srgbClr val="FF9900"/>
              </a:buClr>
              <a:buSzPct val="125000"/>
              <a:buFontTx/>
              <a:buBlip>
                <a:blip r:embed="rId6"/>
              </a:buBlip>
            </a:pPr>
            <a:r>
              <a:rPr lang="en-US" sz="2000" dirty="0" smtClean="0">
                <a:latin typeface="+mn-lt"/>
                <a:ea typeface="+mn-ea"/>
                <a:cs typeface="新細明體" pitchFamily="27" charset="-120"/>
              </a:rPr>
              <a:t>Peripheral </a:t>
            </a:r>
            <a:r>
              <a:rPr lang="en-US" sz="2000" dirty="0">
                <a:latin typeface="+mn-lt"/>
                <a:ea typeface="+mn-ea"/>
                <a:cs typeface="新細明體" pitchFamily="27" charset="-120"/>
              </a:rPr>
              <a:t>anomalies F3, F17 are </a:t>
            </a:r>
            <a:r>
              <a:rPr lang="en-US" sz="2000" dirty="0" err="1">
                <a:latin typeface="+mn-lt"/>
                <a:ea typeface="+mn-ea"/>
                <a:cs typeface="新細明體" pitchFamily="27" charset="-120"/>
              </a:rPr>
              <a:t>mineralised</a:t>
            </a:r>
            <a:endParaRPr lang="en-US" sz="2000" dirty="0">
              <a:latin typeface="+mn-lt"/>
              <a:ea typeface="+mn-ea"/>
              <a:cs typeface="新細明體" pitchFamily="27" charset="-120"/>
            </a:endParaRPr>
          </a:p>
        </p:txBody>
      </p:sp>
      <p:sp>
        <p:nvSpPr>
          <p:cNvPr id="13" name="TextBox 12"/>
          <p:cNvSpPr txBox="1">
            <a:spLocks noChangeArrowheads="1"/>
          </p:cNvSpPr>
          <p:nvPr/>
        </p:nvSpPr>
        <p:spPr bwMode="auto">
          <a:xfrm>
            <a:off x="508104" y="3275674"/>
            <a:ext cx="3378098" cy="2769989"/>
          </a:xfrm>
          <a:prstGeom prst="rect">
            <a:avLst/>
          </a:prstGeom>
          <a:noFill/>
          <a:ln w="9525">
            <a:noFill/>
            <a:miter lim="800000"/>
            <a:headEnd/>
            <a:tailEnd/>
          </a:ln>
        </p:spPr>
        <p:txBody>
          <a:bodyPr wrap="square" lIns="0" tIns="0" rIns="0" bIns="0">
            <a:spAutoFit/>
          </a:bodyPr>
          <a:lstStyle/>
          <a:p>
            <a:pPr marL="268288" indent="-268288">
              <a:spcBef>
                <a:spcPts val="600"/>
              </a:spcBef>
              <a:buClr>
                <a:srgbClr val="FF9900"/>
              </a:buClr>
              <a:buSzPct val="125000"/>
              <a:buFontTx/>
              <a:buBlip>
                <a:blip r:embed="rId6"/>
              </a:buBlip>
            </a:pPr>
            <a:r>
              <a:rPr lang="en-US" dirty="0">
                <a:solidFill>
                  <a:srgbClr val="404040"/>
                </a:solidFill>
                <a:latin typeface="Calibri" pitchFamily="-108" charset="0"/>
                <a:cs typeface="Calibri" pitchFamily="-108" charset="0"/>
              </a:rPr>
              <a:t> </a:t>
            </a:r>
            <a:r>
              <a:rPr lang="en-US" sz="2000" dirty="0">
                <a:latin typeface="+mn-lt"/>
                <a:ea typeface="+mn-ea"/>
                <a:cs typeface="新細明體" pitchFamily="27" charset="-120"/>
              </a:rPr>
              <a:t>F1 – Drilled – May 2013</a:t>
            </a:r>
          </a:p>
          <a:p>
            <a:pPr marL="742950" lvl="1" indent="-285750">
              <a:spcBef>
                <a:spcPts val="600"/>
              </a:spcBef>
              <a:buClr>
                <a:srgbClr val="FF9900"/>
              </a:buClr>
              <a:buSzPct val="125000"/>
              <a:buFont typeface="Arial" pitchFamily="34" charset="0"/>
              <a:buChar char="•"/>
            </a:pPr>
            <a:r>
              <a:rPr lang="en-US" sz="2000" dirty="0" smtClean="0">
                <a:latin typeface="+mn-lt"/>
                <a:ea typeface="+mn-ea"/>
                <a:cs typeface="新細明體" pitchFamily="27" charset="-120"/>
              </a:rPr>
              <a:t>Large (2km), </a:t>
            </a:r>
            <a:r>
              <a:rPr lang="en-US" sz="2000" dirty="0">
                <a:latin typeface="+mn-lt"/>
                <a:ea typeface="+mn-ea"/>
                <a:cs typeface="新細明體" pitchFamily="27" charset="-120"/>
              </a:rPr>
              <a:t>ring-type magnetic anomaly</a:t>
            </a:r>
          </a:p>
          <a:p>
            <a:pPr marL="742950" lvl="1" indent="-285750">
              <a:spcBef>
                <a:spcPts val="600"/>
              </a:spcBef>
              <a:buClr>
                <a:srgbClr val="FF9900"/>
              </a:buClr>
              <a:buSzPct val="125000"/>
              <a:buFont typeface="Arial" pitchFamily="34" charset="0"/>
              <a:buChar char="•"/>
            </a:pPr>
            <a:r>
              <a:rPr lang="en-US" sz="2000" dirty="0">
                <a:latin typeface="+mn-lt"/>
                <a:ea typeface="+mn-ea"/>
                <a:cs typeface="新細明體" pitchFamily="27" charset="-120"/>
              </a:rPr>
              <a:t>Central position to buried intrusion </a:t>
            </a:r>
          </a:p>
          <a:p>
            <a:pPr marL="742950" lvl="1" indent="-285750">
              <a:spcBef>
                <a:spcPts val="600"/>
              </a:spcBef>
              <a:buClr>
                <a:srgbClr val="FF9900"/>
              </a:buClr>
              <a:buSzPct val="125000"/>
              <a:buFont typeface="Arial" pitchFamily="34" charset="0"/>
              <a:buChar char="•"/>
            </a:pPr>
            <a:r>
              <a:rPr lang="en-US" sz="2000" dirty="0">
                <a:latin typeface="+mn-lt"/>
                <a:ea typeface="+mn-ea"/>
                <a:cs typeface="新細明體" pitchFamily="27" charset="-120"/>
              </a:rPr>
              <a:t>Linear alignment with F3 and F10</a:t>
            </a:r>
          </a:p>
          <a:p>
            <a:pPr marL="742950" lvl="1" indent="-285750">
              <a:spcBef>
                <a:spcPts val="600"/>
              </a:spcBef>
              <a:buClr>
                <a:srgbClr val="FF9900"/>
              </a:buClr>
              <a:buSzPct val="125000"/>
              <a:buFont typeface="Arial" pitchFamily="34" charset="0"/>
              <a:buChar char="•"/>
            </a:pPr>
            <a:r>
              <a:rPr lang="en-US" sz="2000" dirty="0">
                <a:latin typeface="+mn-lt"/>
                <a:ea typeface="+mn-ea"/>
                <a:cs typeface="新細明體" pitchFamily="27" charset="-120"/>
              </a:rPr>
              <a:t>Shallow cover ~</a:t>
            </a:r>
            <a:r>
              <a:rPr lang="en-US" sz="2000" dirty="0" smtClean="0">
                <a:latin typeface="+mn-lt"/>
                <a:ea typeface="+mn-ea"/>
                <a:cs typeface="新細明體" pitchFamily="27" charset="-120"/>
              </a:rPr>
              <a:t>100m</a:t>
            </a:r>
            <a:endParaRPr lang="en-US" sz="2000" dirty="0">
              <a:latin typeface="+mn-lt"/>
              <a:ea typeface="+mn-ea"/>
              <a:cs typeface="新細明體" pitchFamily="27" charset="-120"/>
            </a:endParaRPr>
          </a:p>
        </p:txBody>
      </p:sp>
    </p:spTree>
    <p:extLst>
      <p:ext uri="{BB962C8B-B14F-4D97-AF65-F5344CB8AC3E}">
        <p14:creationId xmlns:p14="http://schemas.microsoft.com/office/powerpoint/2010/main" val="108912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987824" y="464344"/>
            <a:ext cx="5112568" cy="430213"/>
          </a:xfrm>
          <a:prstGeom prst="rect">
            <a:avLst/>
          </a:prstGeom>
          <a:noFill/>
          <a:ln w="9525">
            <a:noFill/>
            <a:miter lim="800000"/>
            <a:headEnd/>
            <a:tailEnd/>
          </a:ln>
        </p:spPr>
        <p:txBody>
          <a:bodyPr wrap="square" lIns="0" tIns="0" rIns="0" bIns="0">
            <a:spAutoFit/>
          </a:bodyPr>
          <a:lstStyle/>
          <a:p>
            <a:r>
              <a:rPr lang="en-US" sz="2800" b="1" dirty="0" smtClean="0">
                <a:solidFill>
                  <a:srgbClr val="404040"/>
                </a:solidFill>
                <a:latin typeface="Calibri" pitchFamily="-108" charset="0"/>
                <a:cs typeface="Calibri" pitchFamily="-108" charset="0"/>
              </a:rPr>
              <a:t>F1 prospect section</a:t>
            </a:r>
            <a:endParaRPr lang="en-AU" sz="2800" b="1" dirty="0">
              <a:solidFill>
                <a:srgbClr val="404040"/>
              </a:solidFill>
              <a:latin typeface="Calibri" pitchFamily="-108" charset="0"/>
              <a:cs typeface="Calibri" pitchFamily="-108" charset="0"/>
            </a:endParaRPr>
          </a:p>
        </p:txBody>
      </p:sp>
      <p:sp>
        <p:nvSpPr>
          <p:cNvPr id="10244" name="Rectangle 19"/>
          <p:cNvSpPr>
            <a:spLocks noChangeArrowheads="1"/>
          </p:cNvSpPr>
          <p:nvPr/>
        </p:nvSpPr>
        <p:spPr bwMode="auto">
          <a:xfrm>
            <a:off x="8214715" y="250825"/>
            <a:ext cx="418704" cy="369332"/>
          </a:xfrm>
          <a:prstGeom prst="rect">
            <a:avLst/>
          </a:prstGeom>
          <a:noFill/>
          <a:ln w="9525">
            <a:noFill/>
            <a:miter lim="800000"/>
            <a:headEnd/>
            <a:tailEnd/>
          </a:ln>
        </p:spPr>
        <p:txBody>
          <a:bodyPr wrap="none">
            <a:spAutoFit/>
          </a:bodyPr>
          <a:lstStyle/>
          <a:p>
            <a:pPr algn="ctr"/>
            <a:r>
              <a:rPr kumimoji="0" lang="en-US" b="1" dirty="0" smtClean="0">
                <a:solidFill>
                  <a:schemeClr val="bg1"/>
                </a:solidFill>
                <a:latin typeface="Calibri" pitchFamily="-108" charset="0"/>
                <a:cs typeface="Calibri" pitchFamily="-108" charset="0"/>
              </a:rPr>
              <a:t>19</a:t>
            </a:r>
            <a:endParaRPr kumimoji="0" lang="en-US" b="1" dirty="0">
              <a:solidFill>
                <a:schemeClr val="bg1"/>
              </a:solidFill>
              <a:latin typeface="Calibri" pitchFamily="-108" charset="0"/>
              <a:cs typeface="Calibri" pitchFamily="-108" charset="0"/>
            </a:endParaRPr>
          </a:p>
        </p:txBody>
      </p:sp>
      <p:pic>
        <p:nvPicPr>
          <p:cNvPr id="10245" name="Picture 2" descr="C:\Users\SiuWing\Desktop\ppt gr2\arrow02.png">
            <a:hlinkClick r:id="" action="ppaction://hlinkshowjump?jump=nextslide"/>
          </p:cNvPr>
          <p:cNvPicPr>
            <a:picLocks noChangeAspect="1" noChangeArrowheads="1"/>
          </p:cNvPicPr>
          <p:nvPr/>
        </p:nvPicPr>
        <p:blipFill>
          <a:blip r:embed="rId2" cstate="print"/>
          <a:srcRect/>
          <a:stretch>
            <a:fillRect/>
          </a:stretch>
        </p:blipFill>
        <p:spPr bwMode="auto">
          <a:xfrm>
            <a:off x="8642350" y="6524625"/>
            <a:ext cx="201613" cy="217488"/>
          </a:xfrm>
          <a:prstGeom prst="rect">
            <a:avLst/>
          </a:prstGeom>
          <a:noFill/>
          <a:ln w="9525">
            <a:noFill/>
            <a:miter lim="800000"/>
            <a:headEnd/>
            <a:tailEnd/>
          </a:ln>
        </p:spPr>
      </p:pic>
      <p:pic>
        <p:nvPicPr>
          <p:cNvPr id="10246" name="Picture 3" descr="C:\Users\SiuWing\Desktop\ppt gr2\v_line.png"/>
          <p:cNvPicPr>
            <a:picLocks noChangeAspect="1" noChangeArrowheads="1"/>
          </p:cNvPicPr>
          <p:nvPr/>
        </p:nvPicPr>
        <p:blipFill>
          <a:blip r:embed="rId3" cstate="print"/>
          <a:srcRect/>
          <a:stretch>
            <a:fillRect/>
          </a:stretch>
        </p:blipFill>
        <p:spPr bwMode="auto">
          <a:xfrm>
            <a:off x="8542338" y="6470650"/>
            <a:ext cx="19050" cy="314325"/>
          </a:xfrm>
          <a:prstGeom prst="rect">
            <a:avLst/>
          </a:prstGeom>
          <a:noFill/>
          <a:ln w="9525">
            <a:noFill/>
            <a:miter lim="800000"/>
            <a:headEnd/>
            <a:tailEnd/>
          </a:ln>
        </p:spPr>
      </p:pic>
      <p:pic>
        <p:nvPicPr>
          <p:cNvPr id="10247" name="Picture 4" descr="C:\Users\SiuWing\Desktop\ppt gr2\arrow01.png">
            <a:hlinkClick r:id="" action="ppaction://hlinkshowjump?jump=previousslide"/>
          </p:cNvPr>
          <p:cNvPicPr>
            <a:picLocks noChangeAspect="1" noChangeArrowheads="1"/>
          </p:cNvPicPr>
          <p:nvPr/>
        </p:nvPicPr>
        <p:blipFill>
          <a:blip r:embed="rId4" cstate="print"/>
          <a:srcRect/>
          <a:stretch>
            <a:fillRect/>
          </a:stretch>
        </p:blipFill>
        <p:spPr bwMode="auto">
          <a:xfrm>
            <a:off x="8213725" y="6524625"/>
            <a:ext cx="201613" cy="217488"/>
          </a:xfrm>
          <a:prstGeom prst="rect">
            <a:avLst/>
          </a:prstGeom>
          <a:noFill/>
          <a:ln w="9525">
            <a:noFill/>
            <a:miter lim="800000"/>
            <a:headEnd/>
            <a:tailEnd/>
          </a:ln>
        </p:spPr>
      </p:pic>
      <p:sp>
        <p:nvSpPr>
          <p:cNvPr id="13" name="TextBox 12"/>
          <p:cNvSpPr txBox="1">
            <a:spLocks noChangeArrowheads="1"/>
          </p:cNvSpPr>
          <p:nvPr/>
        </p:nvSpPr>
        <p:spPr bwMode="auto">
          <a:xfrm>
            <a:off x="397816" y="1272311"/>
            <a:ext cx="2590008" cy="1846659"/>
          </a:xfrm>
          <a:prstGeom prst="rect">
            <a:avLst/>
          </a:prstGeom>
          <a:noFill/>
          <a:ln w="9525">
            <a:noFill/>
            <a:miter lim="800000"/>
            <a:headEnd/>
            <a:tailEnd/>
          </a:ln>
        </p:spPr>
        <p:txBody>
          <a:bodyPr wrap="square" lIns="0" tIns="0" rIns="0" bIns="0">
            <a:spAutoFit/>
          </a:bodyPr>
          <a:lstStyle/>
          <a:p>
            <a:pPr marL="268288" indent="-268288">
              <a:spcBef>
                <a:spcPts val="600"/>
              </a:spcBef>
              <a:buClr>
                <a:srgbClr val="FF9900"/>
              </a:buClr>
              <a:buSzPct val="125000"/>
              <a:buFontTx/>
              <a:buBlip>
                <a:blip r:embed="rId5"/>
              </a:buBlip>
            </a:pPr>
            <a:r>
              <a:rPr lang="en-US" sz="2000" dirty="0">
                <a:latin typeface="+mn-lt"/>
                <a:ea typeface="+mn-ea"/>
                <a:cs typeface="新細明體" pitchFamily="27" charset="-120"/>
              </a:rPr>
              <a:t>Quartz-carbonate stacked vein systems </a:t>
            </a:r>
            <a:r>
              <a:rPr lang="en-US" sz="2000" dirty="0" smtClean="0">
                <a:latin typeface="+mn-lt"/>
                <a:ea typeface="+mn-ea"/>
                <a:cs typeface="新細明體" pitchFamily="27" charset="-120"/>
              </a:rPr>
              <a:t>in granite with </a:t>
            </a:r>
            <a:r>
              <a:rPr lang="en-US" sz="2000" dirty="0">
                <a:latin typeface="+mn-lt"/>
                <a:ea typeface="+mn-ea"/>
                <a:cs typeface="新細明體" pitchFamily="27" charset="-120"/>
              </a:rPr>
              <a:t>pyrrhotite, pyrite, </a:t>
            </a:r>
            <a:r>
              <a:rPr lang="en-US" sz="2000" dirty="0" smtClean="0">
                <a:latin typeface="+mn-lt"/>
                <a:ea typeface="+mn-ea"/>
                <a:cs typeface="新細明體" pitchFamily="27" charset="-120"/>
              </a:rPr>
              <a:t>sphalerite and </a:t>
            </a:r>
            <a:r>
              <a:rPr lang="en-US" sz="2000" dirty="0">
                <a:latin typeface="+mn-lt"/>
                <a:ea typeface="+mn-ea"/>
                <a:cs typeface="新細明體" pitchFamily="27" charset="-120"/>
              </a:rPr>
              <a:t>galena</a:t>
            </a:r>
          </a:p>
        </p:txBody>
      </p:sp>
      <p:sp>
        <p:nvSpPr>
          <p:cNvPr id="14" name="TextBox 13"/>
          <p:cNvSpPr txBox="1">
            <a:spLocks noChangeArrowheads="1"/>
          </p:cNvSpPr>
          <p:nvPr/>
        </p:nvSpPr>
        <p:spPr bwMode="auto">
          <a:xfrm>
            <a:off x="397815" y="3305745"/>
            <a:ext cx="2708447" cy="2539157"/>
          </a:xfrm>
          <a:prstGeom prst="rect">
            <a:avLst/>
          </a:prstGeom>
          <a:noFill/>
          <a:ln w="9525">
            <a:noFill/>
            <a:miter lim="800000"/>
            <a:headEnd/>
            <a:tailEnd/>
          </a:ln>
        </p:spPr>
        <p:txBody>
          <a:bodyPr wrap="square" lIns="0" tIns="0" rIns="0" bIns="0">
            <a:spAutoFit/>
          </a:bodyPr>
          <a:lstStyle/>
          <a:p>
            <a:pPr marL="268288" indent="-268288">
              <a:spcBef>
                <a:spcPts val="600"/>
              </a:spcBef>
              <a:buClr>
                <a:srgbClr val="FF9900"/>
              </a:buClr>
              <a:buSzPct val="125000"/>
              <a:buFontTx/>
              <a:buBlip>
                <a:blip r:embed="rId5"/>
              </a:buBlip>
            </a:pPr>
            <a:r>
              <a:rPr lang="en-US" sz="2000" dirty="0" smtClean="0">
                <a:latin typeface="+mn-lt"/>
                <a:ea typeface="+mn-ea"/>
                <a:cs typeface="新細明體" pitchFamily="27" charset="-120"/>
              </a:rPr>
              <a:t>Spot highs over 1m –   </a:t>
            </a:r>
          </a:p>
          <a:p>
            <a:pPr marL="725488" lvl="1" indent="-268288">
              <a:spcBef>
                <a:spcPts val="600"/>
              </a:spcBef>
              <a:buClr>
                <a:srgbClr val="FF9900"/>
              </a:buClr>
              <a:buSzPct val="125000"/>
              <a:buFontTx/>
              <a:buBlip>
                <a:blip r:embed="rId5"/>
              </a:buBlip>
            </a:pPr>
            <a:r>
              <a:rPr lang="en-US" sz="2000" dirty="0" smtClean="0">
                <a:latin typeface="+mn-lt"/>
                <a:ea typeface="+mn-ea"/>
                <a:cs typeface="新細明體" pitchFamily="27" charset="-120"/>
              </a:rPr>
              <a:t>Mo 0.2%, </a:t>
            </a:r>
          </a:p>
          <a:p>
            <a:pPr marL="725488" lvl="1" indent="-268288">
              <a:spcBef>
                <a:spcPts val="600"/>
              </a:spcBef>
              <a:buClr>
                <a:srgbClr val="FF9900"/>
              </a:buClr>
              <a:buSzPct val="125000"/>
              <a:buFontTx/>
              <a:buBlip>
                <a:blip r:embed="rId5"/>
              </a:buBlip>
            </a:pPr>
            <a:r>
              <a:rPr lang="en-US" sz="2000" dirty="0" smtClean="0">
                <a:latin typeface="+mn-lt"/>
                <a:ea typeface="+mn-ea"/>
                <a:cs typeface="新細明體" pitchFamily="27" charset="-120"/>
              </a:rPr>
              <a:t>W 0.3%, </a:t>
            </a:r>
          </a:p>
          <a:p>
            <a:pPr marL="725488" lvl="1" indent="-268288">
              <a:spcBef>
                <a:spcPts val="600"/>
              </a:spcBef>
              <a:buClr>
                <a:srgbClr val="FF9900"/>
              </a:buClr>
              <a:buSzPct val="125000"/>
              <a:buFontTx/>
              <a:buBlip>
                <a:blip r:embed="rId5"/>
              </a:buBlip>
            </a:pPr>
            <a:r>
              <a:rPr lang="en-US" sz="2000" dirty="0" smtClean="0">
                <a:latin typeface="+mn-lt"/>
                <a:ea typeface="+mn-ea"/>
                <a:cs typeface="新細明體" pitchFamily="27" charset="-120"/>
              </a:rPr>
              <a:t>Au 0.24 g/t, </a:t>
            </a:r>
          </a:p>
          <a:p>
            <a:pPr marL="725488" lvl="1" indent="-268288">
              <a:spcBef>
                <a:spcPts val="600"/>
              </a:spcBef>
              <a:buClr>
                <a:srgbClr val="FF9900"/>
              </a:buClr>
              <a:buSzPct val="125000"/>
              <a:buFontTx/>
              <a:buBlip>
                <a:blip r:embed="rId5"/>
              </a:buBlip>
            </a:pPr>
            <a:r>
              <a:rPr lang="en-US" sz="2000" dirty="0" smtClean="0">
                <a:cs typeface="新細明體" pitchFamily="27" charset="-120"/>
              </a:rPr>
              <a:t>Pb </a:t>
            </a:r>
            <a:r>
              <a:rPr lang="en-US" sz="2000" dirty="0">
                <a:cs typeface="新細明體" pitchFamily="27" charset="-120"/>
              </a:rPr>
              <a:t>0.1%, Zn 0.1%, </a:t>
            </a:r>
            <a:endParaRPr lang="en-US" sz="2000" dirty="0" smtClean="0">
              <a:cs typeface="新細明體" pitchFamily="27" charset="-120"/>
            </a:endParaRPr>
          </a:p>
          <a:p>
            <a:pPr marL="725488" lvl="1" indent="-268288">
              <a:spcBef>
                <a:spcPts val="600"/>
              </a:spcBef>
              <a:buClr>
                <a:srgbClr val="FF9900"/>
              </a:buClr>
              <a:buSzPct val="125000"/>
              <a:buFontTx/>
              <a:buBlip>
                <a:blip r:embed="rId5"/>
              </a:buBlip>
            </a:pPr>
            <a:r>
              <a:rPr lang="en-US" sz="2000" dirty="0" smtClean="0">
                <a:latin typeface="+mn-lt"/>
                <a:ea typeface="+mn-ea"/>
                <a:cs typeface="新細明體" pitchFamily="27" charset="-120"/>
              </a:rPr>
              <a:t>Ag 13 g/t, As 1%</a:t>
            </a:r>
            <a:endParaRPr lang="en-US" sz="2000" dirty="0">
              <a:latin typeface="+mn-lt"/>
              <a:ea typeface="+mn-ea"/>
              <a:cs typeface="新細明體" pitchFamily="27" charset="-12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6263" y="894558"/>
            <a:ext cx="5887825" cy="4950344"/>
          </a:xfrm>
          <a:prstGeom prst="rect">
            <a:avLst/>
          </a:prstGeom>
        </p:spPr>
      </p:pic>
    </p:spTree>
    <p:extLst>
      <p:ext uri="{BB962C8B-B14F-4D97-AF65-F5344CB8AC3E}">
        <p14:creationId xmlns:p14="http://schemas.microsoft.com/office/powerpoint/2010/main" val="25532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556933" y="541866"/>
            <a:ext cx="6017977" cy="369332"/>
          </a:xfrm>
          <a:prstGeom prst="rect">
            <a:avLst/>
          </a:prstGeom>
          <a:noFill/>
          <a:ln w="9525">
            <a:noFill/>
            <a:miter lim="800000"/>
            <a:headEnd/>
            <a:tailEnd/>
          </a:ln>
        </p:spPr>
        <p:txBody>
          <a:bodyPr wrap="square" lIns="0" tIns="0" rIns="0" bIns="0">
            <a:spAutoFit/>
          </a:bodyPr>
          <a:lstStyle/>
          <a:p>
            <a:r>
              <a:rPr lang="en-US" sz="2400" b="1" dirty="0" smtClean="0">
                <a:solidFill>
                  <a:srgbClr val="404040"/>
                </a:solidFill>
                <a:latin typeface="Calibri" pitchFamily="-108" charset="0"/>
                <a:cs typeface="Calibri" pitchFamily="-108" charset="0"/>
              </a:rPr>
              <a:t>Thomson: small circular magnetic anomalies</a:t>
            </a:r>
            <a:endParaRPr lang="en-AU" sz="2400" b="1" dirty="0">
              <a:solidFill>
                <a:srgbClr val="404040"/>
              </a:solidFill>
              <a:latin typeface="Calibri" pitchFamily="-108" charset="0"/>
              <a:cs typeface="Calibri" pitchFamily="-108" charset="0"/>
            </a:endParaRPr>
          </a:p>
        </p:txBody>
      </p:sp>
      <p:sp>
        <p:nvSpPr>
          <p:cNvPr id="14340" name="Rectangle 19"/>
          <p:cNvSpPr>
            <a:spLocks noChangeArrowheads="1"/>
          </p:cNvSpPr>
          <p:nvPr/>
        </p:nvSpPr>
        <p:spPr bwMode="auto">
          <a:xfrm>
            <a:off x="8273225" y="250825"/>
            <a:ext cx="301686" cy="369332"/>
          </a:xfrm>
          <a:prstGeom prst="rect">
            <a:avLst/>
          </a:prstGeom>
          <a:noFill/>
          <a:ln w="9525">
            <a:noFill/>
            <a:miter lim="800000"/>
            <a:headEnd/>
            <a:tailEnd/>
          </a:ln>
        </p:spPr>
        <p:txBody>
          <a:bodyPr wrap="none">
            <a:spAutoFit/>
          </a:bodyPr>
          <a:lstStyle/>
          <a:p>
            <a:pPr algn="ctr"/>
            <a:r>
              <a:rPr kumimoji="0" lang="en-US" b="1" dirty="0" smtClean="0">
                <a:solidFill>
                  <a:schemeClr val="bg1"/>
                </a:solidFill>
                <a:latin typeface="Calibri" pitchFamily="-108" charset="0"/>
                <a:cs typeface="Calibri" pitchFamily="-108" charset="0"/>
              </a:rPr>
              <a:t>2</a:t>
            </a:r>
            <a:endParaRPr kumimoji="0" lang="en-US" b="1" dirty="0">
              <a:solidFill>
                <a:schemeClr val="bg1"/>
              </a:solidFill>
              <a:latin typeface="Calibri" pitchFamily="-108" charset="0"/>
              <a:cs typeface="Calibri" pitchFamily="-108" charset="0"/>
            </a:endParaRPr>
          </a:p>
        </p:txBody>
      </p:sp>
      <p:pic>
        <p:nvPicPr>
          <p:cNvPr id="14341" name="Picture 2" descr="C:\Users\SiuWing\Desktop\ppt gr2\arrow02.png">
            <a:hlinkClick r:id="" action="ppaction://hlinkshowjump?jump=nextslide"/>
          </p:cNvPr>
          <p:cNvPicPr>
            <a:picLocks noChangeAspect="1" noChangeArrowheads="1"/>
          </p:cNvPicPr>
          <p:nvPr/>
        </p:nvPicPr>
        <p:blipFill>
          <a:blip r:embed="rId3" cstate="print"/>
          <a:srcRect/>
          <a:stretch>
            <a:fillRect/>
          </a:stretch>
        </p:blipFill>
        <p:spPr bwMode="auto">
          <a:xfrm>
            <a:off x="8642350" y="6524625"/>
            <a:ext cx="201613" cy="217488"/>
          </a:xfrm>
          <a:prstGeom prst="rect">
            <a:avLst/>
          </a:prstGeom>
          <a:noFill/>
          <a:ln w="9525">
            <a:noFill/>
            <a:miter lim="800000"/>
            <a:headEnd/>
            <a:tailEnd/>
          </a:ln>
        </p:spPr>
      </p:pic>
      <p:pic>
        <p:nvPicPr>
          <p:cNvPr id="14342" name="Picture 3" descr="C:\Users\SiuWing\Desktop\ppt gr2\v_line.png"/>
          <p:cNvPicPr>
            <a:picLocks noChangeAspect="1" noChangeArrowheads="1"/>
          </p:cNvPicPr>
          <p:nvPr/>
        </p:nvPicPr>
        <p:blipFill>
          <a:blip r:embed="rId4" cstate="print"/>
          <a:srcRect/>
          <a:stretch>
            <a:fillRect/>
          </a:stretch>
        </p:blipFill>
        <p:spPr bwMode="auto">
          <a:xfrm>
            <a:off x="8542338" y="6470650"/>
            <a:ext cx="19050" cy="314325"/>
          </a:xfrm>
          <a:prstGeom prst="rect">
            <a:avLst/>
          </a:prstGeom>
          <a:noFill/>
          <a:ln w="9525">
            <a:noFill/>
            <a:miter lim="800000"/>
            <a:headEnd/>
            <a:tailEnd/>
          </a:ln>
        </p:spPr>
      </p:pic>
      <p:pic>
        <p:nvPicPr>
          <p:cNvPr id="14343" name="Picture 4" descr="C:\Users\SiuWing\Desktop\ppt gr2\arrow01.png">
            <a:hlinkClick r:id="" action="ppaction://hlinkshowjump?jump=previousslide"/>
          </p:cNvPr>
          <p:cNvPicPr>
            <a:picLocks noChangeAspect="1" noChangeArrowheads="1"/>
          </p:cNvPicPr>
          <p:nvPr/>
        </p:nvPicPr>
        <p:blipFill>
          <a:blip r:embed="rId5" cstate="print"/>
          <a:srcRect/>
          <a:stretch>
            <a:fillRect/>
          </a:stretch>
        </p:blipFill>
        <p:spPr bwMode="auto">
          <a:xfrm>
            <a:off x="8213725" y="6524625"/>
            <a:ext cx="201613" cy="217488"/>
          </a:xfrm>
          <a:prstGeom prst="rect">
            <a:avLst/>
          </a:prstGeom>
          <a:noFill/>
          <a:ln w="9525">
            <a:noFill/>
            <a:miter lim="800000"/>
            <a:headEnd/>
            <a:tailEnd/>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9423" y="966969"/>
            <a:ext cx="7086993" cy="501075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9422" y="966969"/>
            <a:ext cx="7086993" cy="501075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3078" y="966969"/>
            <a:ext cx="7086991" cy="5010750"/>
          </a:xfrm>
          <a:prstGeom prst="rect">
            <a:avLst/>
          </a:prstGeom>
        </p:spPr>
      </p:pic>
      <p:sp>
        <p:nvSpPr>
          <p:cNvPr id="4" name="TextBox 3"/>
          <p:cNvSpPr txBox="1"/>
          <p:nvPr/>
        </p:nvSpPr>
        <p:spPr>
          <a:xfrm rot="1651532">
            <a:off x="4149552" y="3573944"/>
            <a:ext cx="1118576" cy="307777"/>
          </a:xfrm>
          <a:prstGeom prst="rect">
            <a:avLst/>
          </a:prstGeom>
          <a:noFill/>
        </p:spPr>
        <p:txBody>
          <a:bodyPr wrap="none" rtlCol="0">
            <a:spAutoFit/>
          </a:bodyPr>
          <a:lstStyle/>
          <a:p>
            <a:r>
              <a:rPr lang="en-AU" sz="1400" dirty="0" smtClean="0"/>
              <a:t>Tongo Fault</a:t>
            </a:r>
            <a:endParaRPr lang="en-AU"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819399" y="609600"/>
            <a:ext cx="5923757" cy="430887"/>
          </a:xfrm>
          <a:prstGeom prst="rect">
            <a:avLst/>
          </a:prstGeom>
          <a:noFill/>
          <a:ln w="9525">
            <a:noFill/>
            <a:miter lim="800000"/>
            <a:headEnd/>
            <a:tailEnd/>
          </a:ln>
        </p:spPr>
        <p:txBody>
          <a:bodyPr wrap="square" lIns="0" tIns="0" rIns="0" bIns="0">
            <a:spAutoFit/>
          </a:bodyPr>
          <a:lstStyle/>
          <a:p>
            <a:r>
              <a:rPr lang="en-US" sz="2800" b="1" dirty="0" smtClean="0">
                <a:solidFill>
                  <a:srgbClr val="404040"/>
                </a:solidFill>
                <a:latin typeface="Calibri" pitchFamily="-108" charset="0"/>
                <a:cs typeface="Calibri" pitchFamily="-108" charset="0"/>
              </a:rPr>
              <a:t>Thomson IRGs – research in progress</a:t>
            </a:r>
            <a:endParaRPr lang="en-AU" sz="2800" b="1" dirty="0">
              <a:solidFill>
                <a:srgbClr val="404040"/>
              </a:solidFill>
              <a:latin typeface="Calibri" pitchFamily="-108" charset="0"/>
              <a:cs typeface="Calibri" pitchFamily="-108" charset="0"/>
            </a:endParaRPr>
          </a:p>
        </p:txBody>
      </p:sp>
      <p:sp>
        <p:nvSpPr>
          <p:cNvPr id="10244" name="Rectangle 19"/>
          <p:cNvSpPr>
            <a:spLocks noChangeArrowheads="1"/>
          </p:cNvSpPr>
          <p:nvPr/>
        </p:nvSpPr>
        <p:spPr bwMode="auto">
          <a:xfrm>
            <a:off x="8214717" y="250825"/>
            <a:ext cx="418704" cy="369332"/>
          </a:xfrm>
          <a:prstGeom prst="rect">
            <a:avLst/>
          </a:prstGeom>
          <a:noFill/>
          <a:ln w="9525">
            <a:noFill/>
            <a:miter lim="800000"/>
            <a:headEnd/>
            <a:tailEnd/>
          </a:ln>
        </p:spPr>
        <p:txBody>
          <a:bodyPr wrap="none">
            <a:spAutoFit/>
          </a:bodyPr>
          <a:lstStyle/>
          <a:p>
            <a:pPr algn="ctr"/>
            <a:r>
              <a:rPr kumimoji="0" lang="en-US" b="1" dirty="0" smtClean="0">
                <a:solidFill>
                  <a:prstClr val="white"/>
                </a:solidFill>
                <a:latin typeface="Calibri" pitchFamily="-108" charset="0"/>
                <a:cs typeface="Calibri" pitchFamily="-108" charset="0"/>
              </a:rPr>
              <a:t>20</a:t>
            </a:r>
            <a:endParaRPr kumimoji="0" lang="en-US" b="1" dirty="0">
              <a:solidFill>
                <a:prstClr val="white"/>
              </a:solidFill>
              <a:latin typeface="Calibri" pitchFamily="-108" charset="0"/>
              <a:cs typeface="Calibri" pitchFamily="-108" charset="0"/>
            </a:endParaRPr>
          </a:p>
        </p:txBody>
      </p:sp>
      <p:pic>
        <p:nvPicPr>
          <p:cNvPr id="10245" name="Picture 2" descr="C:\Users\SiuWing\Desktop\ppt gr2\arrow02.png">
            <a:hlinkClick r:id="" action="ppaction://hlinkshowjump?jump=nextslide"/>
          </p:cNvPr>
          <p:cNvPicPr>
            <a:picLocks noChangeAspect="1" noChangeArrowheads="1"/>
          </p:cNvPicPr>
          <p:nvPr/>
        </p:nvPicPr>
        <p:blipFill>
          <a:blip r:embed="rId2" cstate="print"/>
          <a:srcRect/>
          <a:stretch>
            <a:fillRect/>
          </a:stretch>
        </p:blipFill>
        <p:spPr bwMode="auto">
          <a:xfrm>
            <a:off x="8642350" y="6524625"/>
            <a:ext cx="201613" cy="217488"/>
          </a:xfrm>
          <a:prstGeom prst="rect">
            <a:avLst/>
          </a:prstGeom>
          <a:noFill/>
          <a:ln w="9525">
            <a:noFill/>
            <a:miter lim="800000"/>
            <a:headEnd/>
            <a:tailEnd/>
          </a:ln>
        </p:spPr>
      </p:pic>
      <p:pic>
        <p:nvPicPr>
          <p:cNvPr id="10246" name="Picture 3" descr="C:\Users\SiuWing\Desktop\ppt gr2\v_line.png"/>
          <p:cNvPicPr>
            <a:picLocks noChangeAspect="1" noChangeArrowheads="1"/>
          </p:cNvPicPr>
          <p:nvPr/>
        </p:nvPicPr>
        <p:blipFill>
          <a:blip r:embed="rId3" cstate="print"/>
          <a:srcRect/>
          <a:stretch>
            <a:fillRect/>
          </a:stretch>
        </p:blipFill>
        <p:spPr bwMode="auto">
          <a:xfrm>
            <a:off x="8542338" y="6470650"/>
            <a:ext cx="19050" cy="314325"/>
          </a:xfrm>
          <a:prstGeom prst="rect">
            <a:avLst/>
          </a:prstGeom>
          <a:noFill/>
          <a:ln w="9525">
            <a:noFill/>
            <a:miter lim="800000"/>
            <a:headEnd/>
            <a:tailEnd/>
          </a:ln>
        </p:spPr>
      </p:pic>
      <p:pic>
        <p:nvPicPr>
          <p:cNvPr id="10247" name="Picture 4" descr="C:\Users\SiuWing\Desktop\ppt gr2\arrow01.png">
            <a:hlinkClick r:id="" action="ppaction://hlinkshowjump?jump=previousslide"/>
          </p:cNvPr>
          <p:cNvPicPr>
            <a:picLocks noChangeAspect="1" noChangeArrowheads="1"/>
          </p:cNvPicPr>
          <p:nvPr/>
        </p:nvPicPr>
        <p:blipFill>
          <a:blip r:embed="rId4" cstate="print"/>
          <a:srcRect/>
          <a:stretch>
            <a:fillRect/>
          </a:stretch>
        </p:blipFill>
        <p:spPr bwMode="auto">
          <a:xfrm>
            <a:off x="8213725" y="6524625"/>
            <a:ext cx="201613" cy="217488"/>
          </a:xfrm>
          <a:prstGeom prst="rect">
            <a:avLst/>
          </a:prstGeom>
          <a:noFill/>
          <a:ln w="9525">
            <a:noFill/>
            <a:miter lim="800000"/>
            <a:headEnd/>
            <a:tailEnd/>
          </a:ln>
        </p:spPr>
      </p:pic>
      <p:sp>
        <p:nvSpPr>
          <p:cNvPr id="15" name="TextBox 14"/>
          <p:cNvSpPr txBox="1">
            <a:spLocks noChangeArrowheads="1"/>
          </p:cNvSpPr>
          <p:nvPr/>
        </p:nvSpPr>
        <p:spPr bwMode="auto">
          <a:xfrm>
            <a:off x="514922" y="1119142"/>
            <a:ext cx="8027416" cy="4001095"/>
          </a:xfrm>
          <a:prstGeom prst="rect">
            <a:avLst/>
          </a:prstGeom>
          <a:noFill/>
          <a:ln w="9525">
            <a:noFill/>
            <a:miter lim="800000"/>
            <a:headEnd/>
            <a:tailEnd/>
          </a:ln>
        </p:spPr>
        <p:txBody>
          <a:bodyPr wrap="square" lIns="0" tIns="0" rIns="0" bIns="0">
            <a:spAutoFit/>
          </a:bodyPr>
          <a:lstStyle/>
          <a:p>
            <a:pPr marL="268288" indent="-268288">
              <a:lnSpc>
                <a:spcPct val="150000"/>
              </a:lnSpc>
              <a:spcBef>
                <a:spcPts val="600"/>
              </a:spcBef>
              <a:buClr>
                <a:srgbClr val="FF9900"/>
              </a:buClr>
              <a:buSzPct val="125000"/>
              <a:buFontTx/>
              <a:buBlip>
                <a:blip r:embed="rId5"/>
              </a:buBlip>
            </a:pPr>
            <a:r>
              <a:rPr lang="en-US" sz="2000" dirty="0">
                <a:latin typeface="+mn-lt"/>
                <a:ea typeface="+mn-ea"/>
                <a:cs typeface="新細明體" pitchFamily="27" charset="-120"/>
              </a:rPr>
              <a:t>F1 – </a:t>
            </a:r>
            <a:r>
              <a:rPr lang="en-US" sz="2000" dirty="0" smtClean="0">
                <a:latin typeface="+mn-lt"/>
                <a:ea typeface="+mn-ea"/>
                <a:cs typeface="新細明體" pitchFamily="27" charset="-120"/>
              </a:rPr>
              <a:t>zoning pattern identified: barren -&gt; W -&gt; Mo -&gt; </a:t>
            </a:r>
            <a:r>
              <a:rPr lang="en-US" sz="2000" dirty="0" err="1" smtClean="0">
                <a:latin typeface="+mn-lt"/>
                <a:ea typeface="+mn-ea"/>
                <a:cs typeface="新細明體" pitchFamily="27" charset="-120"/>
              </a:rPr>
              <a:t>Mo+Au</a:t>
            </a:r>
            <a:endParaRPr lang="en-US" sz="2000" dirty="0">
              <a:latin typeface="+mn-lt"/>
              <a:ea typeface="+mn-ea"/>
              <a:cs typeface="新細明體" pitchFamily="27" charset="-120"/>
            </a:endParaRPr>
          </a:p>
          <a:p>
            <a:pPr marL="268288" indent="-268288">
              <a:lnSpc>
                <a:spcPct val="150000"/>
              </a:lnSpc>
              <a:spcBef>
                <a:spcPts val="600"/>
              </a:spcBef>
              <a:buClr>
                <a:srgbClr val="FF9900"/>
              </a:buClr>
              <a:buSzPct val="125000"/>
              <a:buFontTx/>
              <a:buBlip>
                <a:blip r:embed="rId5"/>
              </a:buBlip>
            </a:pPr>
            <a:r>
              <a:rPr lang="en-US" sz="2000" dirty="0" smtClean="0">
                <a:latin typeface="+mn-lt"/>
                <a:ea typeface="+mn-ea"/>
                <a:cs typeface="新細明體" pitchFamily="27" charset="-120"/>
              </a:rPr>
              <a:t>Prospective zone to the east at margin of late intrusion</a:t>
            </a:r>
          </a:p>
          <a:p>
            <a:pPr marL="268288" indent="-268288">
              <a:lnSpc>
                <a:spcPct val="150000"/>
              </a:lnSpc>
              <a:spcBef>
                <a:spcPts val="600"/>
              </a:spcBef>
              <a:buClr>
                <a:srgbClr val="FF9900"/>
              </a:buClr>
              <a:buSzPct val="125000"/>
              <a:buFontTx/>
              <a:buBlip>
                <a:blip r:embed="rId5"/>
              </a:buBlip>
            </a:pPr>
            <a:r>
              <a:rPr lang="en-US" sz="2000" dirty="0" smtClean="0">
                <a:latin typeface="+mn-lt"/>
                <a:ea typeface="+mn-ea"/>
                <a:cs typeface="新細明體" pitchFamily="27" charset="-120"/>
              </a:rPr>
              <a:t>Or elsewhere on the broader anomaly (target SE or NW culminations?), or at depth</a:t>
            </a:r>
            <a:endParaRPr lang="en-US" sz="2000" dirty="0">
              <a:latin typeface="+mn-lt"/>
              <a:ea typeface="+mn-ea"/>
              <a:cs typeface="新細明體" pitchFamily="27" charset="-120"/>
            </a:endParaRPr>
          </a:p>
          <a:p>
            <a:pPr marL="268288" indent="-268288">
              <a:lnSpc>
                <a:spcPct val="150000"/>
              </a:lnSpc>
              <a:spcBef>
                <a:spcPts val="600"/>
              </a:spcBef>
              <a:buClr>
                <a:srgbClr val="FF9900"/>
              </a:buClr>
              <a:buSzPct val="125000"/>
              <a:buFontTx/>
              <a:buBlip>
                <a:blip r:embed="rId5"/>
              </a:buBlip>
            </a:pPr>
            <a:r>
              <a:rPr lang="en-US" sz="2000" dirty="0" smtClean="0">
                <a:latin typeface="+mn-lt"/>
                <a:ea typeface="+mn-ea"/>
                <a:cs typeface="新細明體" pitchFamily="27" charset="-120"/>
              </a:rPr>
              <a:t>Hole </a:t>
            </a:r>
            <a:r>
              <a:rPr lang="en-US" sz="2000" dirty="0">
                <a:latin typeface="+mn-lt"/>
                <a:ea typeface="+mn-ea"/>
                <a:cs typeface="新細明體" pitchFamily="27" charset="-120"/>
              </a:rPr>
              <a:t>is prepared for downhole geophysics</a:t>
            </a:r>
          </a:p>
          <a:p>
            <a:pPr marL="268288" indent="-268288">
              <a:lnSpc>
                <a:spcPct val="150000"/>
              </a:lnSpc>
              <a:spcBef>
                <a:spcPts val="600"/>
              </a:spcBef>
              <a:buClr>
                <a:srgbClr val="FF9900"/>
              </a:buClr>
              <a:buSzPct val="125000"/>
              <a:buFontTx/>
              <a:buBlip>
                <a:blip r:embed="rId5"/>
              </a:buBlip>
            </a:pPr>
            <a:r>
              <a:rPr lang="en-US" sz="2000" dirty="0">
                <a:latin typeface="+mn-lt"/>
                <a:ea typeface="+mn-ea"/>
                <a:cs typeface="新細明體" pitchFamily="27" charset="-120"/>
              </a:rPr>
              <a:t>EM did not work at Cuttaburra; 3 component downhole magnetometer may identify the source of the magnetic anomaly (this has been an issue at Cuttaburra – remanence complication)</a:t>
            </a:r>
          </a:p>
        </p:txBody>
      </p:sp>
    </p:spTree>
    <p:extLst>
      <p:ext uri="{BB962C8B-B14F-4D97-AF65-F5344CB8AC3E}">
        <p14:creationId xmlns:p14="http://schemas.microsoft.com/office/powerpoint/2010/main" val="213499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156" y="250825"/>
            <a:ext cx="6318913" cy="885422"/>
          </a:xfrm>
        </p:spPr>
        <p:txBody>
          <a:bodyPr/>
          <a:lstStyle/>
          <a:p>
            <a:r>
              <a:rPr lang="en-AU" dirty="0" smtClean="0"/>
              <a:t>Features of IRG systems</a:t>
            </a:r>
            <a:endParaRPr lang="en-AU" dirty="0"/>
          </a:p>
        </p:txBody>
      </p:sp>
      <p:sp>
        <p:nvSpPr>
          <p:cNvPr id="3" name="Content Placeholder 2"/>
          <p:cNvSpPr>
            <a:spLocks noGrp="1"/>
          </p:cNvSpPr>
          <p:nvPr>
            <p:ph idx="1"/>
          </p:nvPr>
        </p:nvSpPr>
        <p:spPr>
          <a:xfrm>
            <a:off x="403821" y="1092200"/>
            <a:ext cx="8342246" cy="4525963"/>
          </a:xfrm>
        </p:spPr>
        <p:txBody>
          <a:bodyPr/>
          <a:lstStyle/>
          <a:p>
            <a:pPr>
              <a:buClr>
                <a:schemeClr val="accent6">
                  <a:lumMod val="75000"/>
                </a:schemeClr>
              </a:buClr>
              <a:buSzPct val="200000"/>
            </a:pPr>
            <a:r>
              <a:rPr lang="en-AU" sz="2000" dirty="0" smtClean="0"/>
              <a:t>Tectonic Setting – Inboard of arc</a:t>
            </a:r>
          </a:p>
          <a:p>
            <a:pPr>
              <a:buClr>
                <a:schemeClr val="accent6">
                  <a:lumMod val="75000"/>
                </a:schemeClr>
              </a:buClr>
              <a:buSzPct val="200000"/>
            </a:pPr>
            <a:r>
              <a:rPr lang="en-AU" sz="2000" dirty="0" smtClean="0"/>
              <a:t>Host – deformed sediments intruded by reduced, peraluminous I-type granodiorite-tonalite</a:t>
            </a:r>
          </a:p>
          <a:p>
            <a:pPr>
              <a:buClr>
                <a:schemeClr val="accent6">
                  <a:lumMod val="75000"/>
                </a:schemeClr>
              </a:buClr>
              <a:buSzPct val="200000"/>
            </a:pPr>
            <a:r>
              <a:rPr lang="en-AU" sz="2000" dirty="0" smtClean="0"/>
              <a:t>Note – no Porphyry-type deposits in same belt</a:t>
            </a:r>
          </a:p>
          <a:p>
            <a:pPr>
              <a:buClr>
                <a:schemeClr val="accent6">
                  <a:lumMod val="75000"/>
                </a:schemeClr>
              </a:buClr>
              <a:buSzPct val="200000"/>
            </a:pPr>
            <a:r>
              <a:rPr lang="en-AU" sz="2000" dirty="0" smtClean="0"/>
              <a:t>Sheeted and stockwork quartz-carbonate veins</a:t>
            </a:r>
          </a:p>
          <a:p>
            <a:pPr>
              <a:buClr>
                <a:schemeClr val="accent6">
                  <a:lumMod val="75000"/>
                </a:schemeClr>
              </a:buClr>
              <a:buSzPct val="200000"/>
            </a:pPr>
            <a:r>
              <a:rPr lang="en-AU" sz="2000" dirty="0" smtClean="0"/>
              <a:t>Pervasive disseminated </a:t>
            </a:r>
            <a:r>
              <a:rPr lang="en-AU" sz="2000" dirty="0" err="1" smtClean="0"/>
              <a:t>pyrrhotite</a:t>
            </a:r>
            <a:r>
              <a:rPr lang="en-AU" sz="2000" dirty="0" smtClean="0"/>
              <a:t> and </a:t>
            </a:r>
            <a:r>
              <a:rPr lang="en-AU" sz="2000" dirty="0" err="1" smtClean="0"/>
              <a:t>scheelite</a:t>
            </a:r>
            <a:r>
              <a:rPr lang="en-AU" sz="2000" dirty="0" smtClean="0"/>
              <a:t> (in granite)</a:t>
            </a:r>
          </a:p>
          <a:p>
            <a:pPr>
              <a:buClr>
                <a:schemeClr val="accent6">
                  <a:lumMod val="75000"/>
                </a:schemeClr>
              </a:buClr>
              <a:buSzPct val="200000"/>
            </a:pPr>
            <a:r>
              <a:rPr lang="en-AU" sz="2000" dirty="0" smtClean="0"/>
              <a:t>Vein sulphides - </a:t>
            </a:r>
            <a:r>
              <a:rPr lang="en-AU" sz="2000" dirty="0" err="1" smtClean="0"/>
              <a:t>pyrrhotite</a:t>
            </a:r>
            <a:r>
              <a:rPr lang="en-AU" sz="2000" dirty="0" smtClean="0"/>
              <a:t>, pyrite, </a:t>
            </a:r>
            <a:r>
              <a:rPr lang="en-AU" sz="2000" dirty="0" err="1" smtClean="0"/>
              <a:t>arsenopyite</a:t>
            </a:r>
            <a:r>
              <a:rPr lang="en-AU" sz="2000" dirty="0" smtClean="0"/>
              <a:t>, </a:t>
            </a:r>
            <a:r>
              <a:rPr lang="en-AU" sz="2000" dirty="0" err="1" smtClean="0"/>
              <a:t>sphalerite</a:t>
            </a:r>
            <a:r>
              <a:rPr lang="en-AU" sz="2000" dirty="0" smtClean="0"/>
              <a:t>, galena, chalcopyrite</a:t>
            </a:r>
          </a:p>
          <a:p>
            <a:pPr>
              <a:buClr>
                <a:schemeClr val="accent6">
                  <a:lumMod val="75000"/>
                </a:schemeClr>
              </a:buClr>
              <a:buSzPct val="200000"/>
            </a:pPr>
            <a:r>
              <a:rPr lang="en-AU" sz="2000" dirty="0" smtClean="0"/>
              <a:t>Metal suite – Au-Mo-W-Sn-Cu-Pb-Zn-As-Bi</a:t>
            </a:r>
          </a:p>
          <a:p>
            <a:pPr>
              <a:buClr>
                <a:schemeClr val="accent6">
                  <a:lumMod val="75000"/>
                </a:schemeClr>
              </a:buClr>
              <a:buSzPct val="200000"/>
            </a:pPr>
            <a:r>
              <a:rPr lang="en-AU" sz="2000" dirty="0" smtClean="0"/>
              <a:t>Alteration  - silica </a:t>
            </a:r>
            <a:r>
              <a:rPr lang="en-AU" sz="2000" dirty="0" smtClean="0"/>
              <a:t>– </a:t>
            </a:r>
            <a:r>
              <a:rPr lang="en-AU" sz="2000" dirty="0" smtClean="0"/>
              <a:t>muscovite - Fe </a:t>
            </a:r>
            <a:r>
              <a:rPr lang="en-AU" sz="2000" dirty="0" smtClean="0"/>
              <a:t>carbonate – (Na, K feldspar?)</a:t>
            </a:r>
            <a:endParaRPr lang="en-AU" sz="2000" dirty="0" smtClean="0"/>
          </a:p>
          <a:p>
            <a:pPr>
              <a:buClr>
                <a:schemeClr val="accent6">
                  <a:lumMod val="75000"/>
                </a:schemeClr>
              </a:buClr>
              <a:buSzPct val="200000"/>
            </a:pPr>
            <a:r>
              <a:rPr lang="en-AU" sz="2000" dirty="0" smtClean="0"/>
              <a:t>Regional tungsten anomaly</a:t>
            </a:r>
          </a:p>
          <a:p>
            <a:pPr>
              <a:buClr>
                <a:schemeClr val="accent6">
                  <a:lumMod val="75000"/>
                </a:schemeClr>
              </a:buClr>
              <a:buSzPct val="200000"/>
            </a:pPr>
            <a:r>
              <a:rPr kumimoji="1" lang="en-AU" sz="2000" dirty="0"/>
              <a:t>All</a:t>
            </a:r>
            <a:r>
              <a:rPr lang="en-AU" sz="2000" dirty="0"/>
              <a:t> 8 anomalies between Olepoloko and Tongo </a:t>
            </a:r>
            <a:r>
              <a:rPr lang="en-AU" sz="2000" dirty="0" smtClean="0"/>
              <a:t>Faults share these characteristics with known Intrusive–Related </a:t>
            </a:r>
            <a:r>
              <a:rPr lang="en-AU" sz="2000" dirty="0"/>
              <a:t>Gold </a:t>
            </a:r>
            <a:r>
              <a:rPr lang="en-AU" sz="2000" dirty="0" smtClean="0"/>
              <a:t>systems</a:t>
            </a:r>
          </a:p>
          <a:p>
            <a:endParaRPr lang="en-AU" sz="2800" dirty="0"/>
          </a:p>
        </p:txBody>
      </p:sp>
      <p:sp>
        <p:nvSpPr>
          <p:cNvPr id="4" name="Rectangle 19"/>
          <p:cNvSpPr>
            <a:spLocks noChangeArrowheads="1"/>
          </p:cNvSpPr>
          <p:nvPr/>
        </p:nvSpPr>
        <p:spPr bwMode="auto">
          <a:xfrm>
            <a:off x="8214716" y="250825"/>
            <a:ext cx="418704" cy="369332"/>
          </a:xfrm>
          <a:prstGeom prst="rect">
            <a:avLst/>
          </a:prstGeom>
          <a:noFill/>
          <a:ln w="9525">
            <a:noFill/>
            <a:miter lim="800000"/>
            <a:headEnd/>
            <a:tailEnd/>
          </a:ln>
        </p:spPr>
        <p:txBody>
          <a:bodyPr wrap="none">
            <a:spAutoFit/>
          </a:bodyPr>
          <a:lstStyle/>
          <a:p>
            <a:pPr algn="ctr"/>
            <a:r>
              <a:rPr kumimoji="0" lang="en-US" b="1" dirty="0" smtClean="0">
                <a:solidFill>
                  <a:schemeClr val="bg1"/>
                </a:solidFill>
                <a:latin typeface="Calibri" pitchFamily="-108" charset="0"/>
                <a:cs typeface="Calibri" pitchFamily="-108" charset="0"/>
              </a:rPr>
              <a:t>21</a:t>
            </a:r>
            <a:endParaRPr kumimoji="0" lang="en-US" b="1" dirty="0">
              <a:solidFill>
                <a:schemeClr val="bg1"/>
              </a:solidFill>
              <a:latin typeface="Calibri" pitchFamily="-108" charset="0"/>
              <a:cs typeface="Calibri" pitchFamily="-10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844522" y="710406"/>
            <a:ext cx="1598612" cy="306388"/>
          </a:xfrm>
          <a:prstGeom prst="rect">
            <a:avLst/>
          </a:prstGeom>
          <a:noFill/>
        </p:spPr>
        <p:txBody>
          <a:bodyPr wrap="square" lIns="0" tIns="0" rIns="0" bIns="0">
            <a:spAutoFit/>
          </a:bodyPr>
          <a:lstStyle/>
          <a:p>
            <a:pPr fontAlgn="auto">
              <a:spcBef>
                <a:spcPts val="0"/>
              </a:spcBef>
              <a:spcAft>
                <a:spcPts val="0"/>
              </a:spcAft>
              <a:defRPr/>
            </a:pPr>
            <a:r>
              <a:rPr kumimoji="0" lang="en-US" altLang="zh-HK" sz="2000" b="1" dirty="0">
                <a:solidFill>
                  <a:schemeClr val="tx1">
                    <a:lumMod val="75000"/>
                    <a:lumOff val="25000"/>
                  </a:schemeClr>
                </a:solidFill>
                <a:latin typeface="+mj-lt"/>
                <a:ea typeface="+mn-ea"/>
              </a:rPr>
              <a:t>Disclaimer</a:t>
            </a:r>
          </a:p>
        </p:txBody>
      </p:sp>
      <p:sp>
        <p:nvSpPr>
          <p:cNvPr id="3075" name="Rectangle 9"/>
          <p:cNvSpPr>
            <a:spLocks noChangeArrowheads="1"/>
          </p:cNvSpPr>
          <p:nvPr/>
        </p:nvSpPr>
        <p:spPr bwMode="auto">
          <a:xfrm>
            <a:off x="8214717" y="250825"/>
            <a:ext cx="418704" cy="369332"/>
          </a:xfrm>
          <a:prstGeom prst="rect">
            <a:avLst/>
          </a:prstGeom>
          <a:noFill/>
          <a:ln w="9525">
            <a:noFill/>
            <a:miter lim="800000"/>
            <a:headEnd/>
            <a:tailEnd/>
          </a:ln>
        </p:spPr>
        <p:txBody>
          <a:bodyPr wrap="none">
            <a:spAutoFit/>
          </a:bodyPr>
          <a:lstStyle/>
          <a:p>
            <a:pPr algn="ctr"/>
            <a:r>
              <a:rPr kumimoji="0" lang="en-US" b="1" dirty="0" smtClean="0">
                <a:solidFill>
                  <a:schemeClr val="bg1"/>
                </a:solidFill>
                <a:latin typeface="Calibri" pitchFamily="-108" charset="0"/>
                <a:cs typeface="Calibri" pitchFamily="-108" charset="0"/>
              </a:rPr>
              <a:t>22</a:t>
            </a:r>
            <a:endParaRPr kumimoji="0" lang="en-US" b="1" dirty="0">
              <a:solidFill>
                <a:schemeClr val="bg1"/>
              </a:solidFill>
              <a:latin typeface="Calibri" pitchFamily="-108" charset="0"/>
              <a:cs typeface="Calibri" pitchFamily="-108" charset="0"/>
            </a:endParaRPr>
          </a:p>
        </p:txBody>
      </p:sp>
      <p:pic>
        <p:nvPicPr>
          <p:cNvPr id="3076" name="Picture 2" descr="C:\Users\SiuWing\Desktop\ppt gr2\arrow02.png">
            <a:hlinkClick r:id="" action="ppaction://hlinkshowjump?jump=nextslide"/>
          </p:cNvPr>
          <p:cNvPicPr>
            <a:picLocks noChangeAspect="1" noChangeArrowheads="1"/>
          </p:cNvPicPr>
          <p:nvPr/>
        </p:nvPicPr>
        <p:blipFill>
          <a:blip r:embed="rId2" cstate="print"/>
          <a:srcRect/>
          <a:stretch>
            <a:fillRect/>
          </a:stretch>
        </p:blipFill>
        <p:spPr bwMode="auto">
          <a:xfrm>
            <a:off x="8642350" y="6524625"/>
            <a:ext cx="201613" cy="217488"/>
          </a:xfrm>
          <a:prstGeom prst="rect">
            <a:avLst/>
          </a:prstGeom>
          <a:noFill/>
          <a:ln w="9525">
            <a:noFill/>
            <a:miter lim="800000"/>
            <a:headEnd/>
            <a:tailEnd/>
          </a:ln>
        </p:spPr>
      </p:pic>
      <p:pic>
        <p:nvPicPr>
          <p:cNvPr id="3077" name="Picture 3" descr="C:\Users\SiuWing\Desktop\ppt gr2\v_line.png"/>
          <p:cNvPicPr>
            <a:picLocks noChangeAspect="1" noChangeArrowheads="1"/>
          </p:cNvPicPr>
          <p:nvPr/>
        </p:nvPicPr>
        <p:blipFill>
          <a:blip r:embed="rId3" cstate="print"/>
          <a:srcRect/>
          <a:stretch>
            <a:fillRect/>
          </a:stretch>
        </p:blipFill>
        <p:spPr bwMode="auto">
          <a:xfrm>
            <a:off x="8542338" y="6470650"/>
            <a:ext cx="19050" cy="314325"/>
          </a:xfrm>
          <a:prstGeom prst="rect">
            <a:avLst/>
          </a:prstGeom>
          <a:noFill/>
          <a:ln w="9525">
            <a:noFill/>
            <a:miter lim="800000"/>
            <a:headEnd/>
            <a:tailEnd/>
          </a:ln>
        </p:spPr>
      </p:pic>
      <p:pic>
        <p:nvPicPr>
          <p:cNvPr id="3078" name="Picture 4" descr="C:\Users\SiuWing\Desktop\ppt gr2\arrow01.png">
            <a:hlinkClick r:id="" action="ppaction://hlinkshowjump?jump=previousslide"/>
          </p:cNvPr>
          <p:cNvPicPr>
            <a:picLocks noChangeAspect="1" noChangeArrowheads="1"/>
          </p:cNvPicPr>
          <p:nvPr/>
        </p:nvPicPr>
        <p:blipFill>
          <a:blip r:embed="rId4" cstate="print"/>
          <a:srcRect/>
          <a:stretch>
            <a:fillRect/>
          </a:stretch>
        </p:blipFill>
        <p:spPr bwMode="auto">
          <a:xfrm>
            <a:off x="8213725" y="6524625"/>
            <a:ext cx="201613" cy="217488"/>
          </a:xfrm>
          <a:prstGeom prst="rect">
            <a:avLst/>
          </a:prstGeom>
          <a:noFill/>
          <a:ln w="9525">
            <a:noFill/>
            <a:miter lim="800000"/>
            <a:headEnd/>
            <a:tailEnd/>
          </a:ln>
        </p:spPr>
      </p:pic>
      <p:sp>
        <p:nvSpPr>
          <p:cNvPr id="18" name="TextBox 17"/>
          <p:cNvSpPr txBox="1"/>
          <p:nvPr/>
        </p:nvSpPr>
        <p:spPr>
          <a:xfrm>
            <a:off x="491729" y="1135855"/>
            <a:ext cx="8163718" cy="5231077"/>
          </a:xfrm>
          <a:prstGeom prst="rect">
            <a:avLst/>
          </a:prstGeom>
          <a:noFill/>
        </p:spPr>
        <p:txBody>
          <a:bodyPr wrap="square" lIns="0" tIns="0" rIns="0" bIns="0" numCol="2" spcCol="360000">
            <a:spAutoFit/>
          </a:bodyPr>
          <a:lstStyle/>
          <a:p>
            <a:pPr algn="just">
              <a:lnSpc>
                <a:spcPts val="800"/>
              </a:lnSpc>
              <a:defRPr/>
            </a:pPr>
            <a:r>
              <a:rPr lang="en-AU" sz="1000" dirty="0">
                <a:latin typeface="Arial" pitchFamily="34" charset="0"/>
                <a:ea typeface="新細明體" pitchFamily="27" charset="-120"/>
                <a:cs typeface="Arial" pitchFamily="34" charset="0"/>
              </a:rPr>
              <a:t>The information contained in this presentation has been prepared by Thomson Resources Limited (TMZ). </a:t>
            </a:r>
          </a:p>
          <a:p>
            <a:pPr algn="just">
              <a:lnSpc>
                <a:spcPts val="800"/>
              </a:lnSpc>
              <a:defRPr/>
            </a:pPr>
            <a:r>
              <a:rPr lang="en-US" sz="1000" dirty="0">
                <a:latin typeface="Arial" pitchFamily="34" charset="0"/>
                <a:ea typeface="新細明體" pitchFamily="27" charset="-120"/>
                <a:cs typeface="Arial" pitchFamily="34" charset="0"/>
              </a:rPr>
              <a:t> </a:t>
            </a:r>
            <a:endParaRPr lang="en-AU" sz="1000" dirty="0">
              <a:latin typeface="Arial" pitchFamily="34" charset="0"/>
              <a:ea typeface="新細明體" pitchFamily="27" charset="-120"/>
              <a:cs typeface="Arial" pitchFamily="34" charset="0"/>
            </a:endParaRPr>
          </a:p>
          <a:p>
            <a:pPr algn="just">
              <a:lnSpc>
                <a:spcPts val="800"/>
              </a:lnSpc>
              <a:defRPr/>
            </a:pPr>
            <a:r>
              <a:rPr lang="en-AU" sz="1000" dirty="0">
                <a:latin typeface="Arial" pitchFamily="34" charset="0"/>
                <a:ea typeface="新細明體" pitchFamily="27" charset="-120"/>
                <a:cs typeface="Arial" pitchFamily="34" charset="0"/>
              </a:rPr>
              <a:t>This presentation and the information contained in this notice is not a recommendation, offer or invitation by any person to sell or apply for securities in TMZ in any jurisdiction and none of this presentation document or its contents shall form the basis of any contract or commitment.</a:t>
            </a:r>
          </a:p>
          <a:p>
            <a:pPr algn="just">
              <a:lnSpc>
                <a:spcPts val="800"/>
              </a:lnSpc>
              <a:defRPr/>
            </a:pPr>
            <a:endParaRPr lang="en-AU" sz="1000" dirty="0">
              <a:latin typeface="Arial" pitchFamily="34" charset="0"/>
              <a:ea typeface="新細明體" pitchFamily="27" charset="-120"/>
              <a:cs typeface="Arial" pitchFamily="34" charset="0"/>
            </a:endParaRPr>
          </a:p>
          <a:p>
            <a:pPr algn="just">
              <a:lnSpc>
                <a:spcPts val="800"/>
              </a:lnSpc>
              <a:defRPr/>
            </a:pPr>
            <a:r>
              <a:rPr lang="en-AU" sz="1000" dirty="0">
                <a:latin typeface="Arial" pitchFamily="34" charset="0"/>
                <a:ea typeface="新細明體" pitchFamily="27" charset="-120"/>
                <a:cs typeface="Arial" pitchFamily="34" charset="0"/>
              </a:rPr>
              <a:t>This presentation is not a disclosure document under Australian law or under any other law. It is for information purposes only. Accordingly, this presentation document neither purports to be exhaustive nor contain all of the information which a prospective investor or you may require to make an investment decision and it does not contain all of the information which would otherwise be required by Australian law or any other law to be disclosed in a prospectus. Any invitation or offer to apply, buy or subscribe for securities in TMZ will only be made or extended through a disclosure document lodged with the Australian Securities and Investments Commission in the event that any such invitation or offer proceeds. </a:t>
            </a:r>
          </a:p>
          <a:p>
            <a:pPr algn="just">
              <a:lnSpc>
                <a:spcPts val="800"/>
              </a:lnSpc>
              <a:defRPr/>
            </a:pPr>
            <a:r>
              <a:rPr lang="en-US" sz="1000" dirty="0">
                <a:latin typeface="Arial" pitchFamily="34" charset="0"/>
                <a:ea typeface="新細明體" pitchFamily="27" charset="-120"/>
                <a:cs typeface="Arial" pitchFamily="34" charset="0"/>
              </a:rPr>
              <a:t> </a:t>
            </a:r>
            <a:endParaRPr lang="en-AU" sz="1000" dirty="0">
              <a:latin typeface="Arial" pitchFamily="34" charset="0"/>
              <a:ea typeface="新細明體" pitchFamily="27" charset="-120"/>
              <a:cs typeface="Arial" pitchFamily="34" charset="0"/>
            </a:endParaRPr>
          </a:p>
          <a:p>
            <a:pPr algn="just">
              <a:lnSpc>
                <a:spcPts val="800"/>
              </a:lnSpc>
              <a:defRPr/>
            </a:pPr>
            <a:r>
              <a:rPr lang="en-AU" sz="1000" dirty="0">
                <a:latin typeface="Arial" pitchFamily="34" charset="0"/>
                <a:ea typeface="新細明體" pitchFamily="27" charset="-120"/>
                <a:cs typeface="Arial" pitchFamily="34" charset="0"/>
              </a:rPr>
              <a:t>This presentation has been prepared in good faith, but no representation or warranty, express or implied, is made as to the fairness, accuracy, completeness, correctness, reliability or adequacy of any statements, estimates, opinions or other information, or the reasonableness of any assumption or other statement, contained in the presentation (any of which may change without notice). To the maximum extent permitted by law, TMZ  and its directors, officers, partners, employees, advisers and agents and any other person involved in the preparation of the presentation disclaim all liability and responsibility (including without limitation any liability arising from fault or negligence) for any direct or indirect loss or damage which may arise or be suffered through use or reliance on anything contained in, or omitted from, the presentation.</a:t>
            </a:r>
            <a:r>
              <a:rPr lang="en-US" sz="1000" dirty="0">
                <a:latin typeface="Arial" pitchFamily="34" charset="0"/>
                <a:ea typeface="新細明體" pitchFamily="27" charset="-120"/>
                <a:cs typeface="Arial" pitchFamily="34" charset="0"/>
              </a:rPr>
              <a:t>   </a:t>
            </a:r>
          </a:p>
          <a:p>
            <a:pPr algn="just">
              <a:lnSpc>
                <a:spcPts val="800"/>
              </a:lnSpc>
              <a:defRPr/>
            </a:pPr>
            <a:endParaRPr lang="en-AU" sz="1000" dirty="0">
              <a:latin typeface="Arial" pitchFamily="34" charset="0"/>
              <a:ea typeface="新細明體" pitchFamily="27" charset="-120"/>
              <a:cs typeface="Arial" pitchFamily="34" charset="0"/>
            </a:endParaRPr>
          </a:p>
          <a:p>
            <a:pPr algn="just">
              <a:lnSpc>
                <a:spcPts val="800"/>
              </a:lnSpc>
              <a:defRPr/>
            </a:pPr>
            <a:r>
              <a:rPr lang="en-AU" sz="1000" dirty="0">
                <a:latin typeface="Arial" pitchFamily="34" charset="0"/>
                <a:ea typeface="新細明體" pitchFamily="27" charset="-120"/>
                <a:cs typeface="Arial" pitchFamily="34" charset="0"/>
              </a:rPr>
              <a:t>No representation or warranty, express or implied, is given as to the fairness, accuracy, completeness, likelihood of achievement or reasonableness of any forecasts, prospective statements or returns contained in the presentation. Such forecasts, prospective statement or returns are by their nature subject to significant uncertainties and contingencies. You should make your own independent assessment of the information and take your own independent professional advice in relation to the information and any action taken on the basis of the information. </a:t>
            </a:r>
            <a:endParaRPr lang="en-AU" sz="1000" dirty="0" smtClean="0">
              <a:latin typeface="Arial" pitchFamily="34" charset="0"/>
              <a:ea typeface="新細明體" pitchFamily="27" charset="-120"/>
              <a:cs typeface="Arial" pitchFamily="34" charset="0"/>
            </a:endParaRPr>
          </a:p>
          <a:p>
            <a:pPr algn="just">
              <a:lnSpc>
                <a:spcPts val="800"/>
              </a:lnSpc>
              <a:defRPr/>
            </a:pPr>
            <a:endParaRPr lang="en-AU" sz="1000" dirty="0" smtClean="0">
              <a:latin typeface="Arial" pitchFamily="34" charset="0"/>
              <a:ea typeface="新細明體" pitchFamily="27" charset="-120"/>
              <a:cs typeface="Arial" pitchFamily="34" charset="0"/>
            </a:endParaRPr>
          </a:p>
          <a:p>
            <a:pPr algn="just">
              <a:lnSpc>
                <a:spcPts val="800"/>
              </a:lnSpc>
              <a:defRPr/>
            </a:pPr>
            <a:endParaRPr lang="en-AU" sz="1000" dirty="0" smtClean="0">
              <a:latin typeface="Arial" pitchFamily="34" charset="0"/>
              <a:ea typeface="新細明體" pitchFamily="27" charset="-120"/>
              <a:cs typeface="Arial" pitchFamily="34" charset="0"/>
            </a:endParaRPr>
          </a:p>
          <a:p>
            <a:pPr algn="just">
              <a:lnSpc>
                <a:spcPts val="800"/>
              </a:lnSpc>
              <a:defRPr/>
            </a:pPr>
            <a:endParaRPr lang="en-AU" sz="1000" dirty="0">
              <a:latin typeface="Arial" pitchFamily="34" charset="0"/>
              <a:ea typeface="新細明體" pitchFamily="27" charset="-120"/>
              <a:cs typeface="Arial" pitchFamily="34" charset="0"/>
            </a:endParaRPr>
          </a:p>
          <a:p>
            <a:pPr algn="just">
              <a:lnSpc>
                <a:spcPts val="800"/>
              </a:lnSpc>
              <a:defRPr/>
            </a:pPr>
            <a:endParaRPr lang="en-AU" sz="1000" dirty="0" smtClean="0">
              <a:latin typeface="Arial" pitchFamily="34" charset="0"/>
              <a:ea typeface="新細明體" pitchFamily="27" charset="-120"/>
              <a:cs typeface="Arial" pitchFamily="34" charset="0"/>
            </a:endParaRPr>
          </a:p>
          <a:p>
            <a:pPr algn="just">
              <a:lnSpc>
                <a:spcPts val="800"/>
              </a:lnSpc>
              <a:defRPr/>
            </a:pPr>
            <a:endParaRPr lang="en-AU" sz="1000" dirty="0">
              <a:latin typeface="Arial" pitchFamily="34" charset="0"/>
              <a:ea typeface="新細明體" pitchFamily="27" charset="-120"/>
              <a:cs typeface="Arial" pitchFamily="34" charset="0"/>
            </a:endParaRPr>
          </a:p>
          <a:p>
            <a:pPr algn="just">
              <a:lnSpc>
                <a:spcPts val="800"/>
              </a:lnSpc>
              <a:defRPr/>
            </a:pPr>
            <a:endParaRPr lang="en-AU" sz="1000" dirty="0" smtClean="0">
              <a:latin typeface="Arial" pitchFamily="34" charset="0"/>
              <a:ea typeface="新細明體" pitchFamily="27" charset="-120"/>
              <a:cs typeface="Arial" pitchFamily="34" charset="0"/>
            </a:endParaRPr>
          </a:p>
          <a:p>
            <a:pPr algn="just">
              <a:lnSpc>
                <a:spcPts val="800"/>
              </a:lnSpc>
              <a:defRPr/>
            </a:pPr>
            <a:endParaRPr lang="en-AU" sz="1000" dirty="0">
              <a:latin typeface="Arial" pitchFamily="34" charset="0"/>
              <a:ea typeface="新細明體" pitchFamily="27" charset="-120"/>
              <a:cs typeface="Arial" pitchFamily="34" charset="0"/>
            </a:endParaRPr>
          </a:p>
          <a:p>
            <a:pPr algn="just">
              <a:lnSpc>
                <a:spcPts val="800"/>
              </a:lnSpc>
              <a:defRPr/>
            </a:pPr>
            <a:r>
              <a:rPr lang="en-AU" sz="1000" dirty="0" smtClean="0">
                <a:latin typeface="Arial" pitchFamily="34" charset="0"/>
                <a:ea typeface="新細明體" pitchFamily="27" charset="-120"/>
                <a:cs typeface="Arial" pitchFamily="34" charset="0"/>
              </a:rPr>
              <a:t>Any </a:t>
            </a:r>
            <a:r>
              <a:rPr lang="en-AU" sz="1000" dirty="0">
                <a:latin typeface="Arial" pitchFamily="34" charset="0"/>
                <a:ea typeface="新細明體" pitchFamily="27" charset="-120"/>
                <a:cs typeface="Arial" pitchFamily="34" charset="0"/>
              </a:rPr>
              <a:t>such forecast, prospective statement or return contained in the presentation has been based on current expectations about future events and is subject to risks, uncertainties and assumptions that could cause actual results to differ materially from the expectations described.</a:t>
            </a:r>
          </a:p>
          <a:p>
            <a:pPr algn="just">
              <a:lnSpc>
                <a:spcPts val="800"/>
              </a:lnSpc>
              <a:defRPr/>
            </a:pPr>
            <a:r>
              <a:rPr lang="en-US" sz="1000" dirty="0">
                <a:latin typeface="Arial" pitchFamily="34" charset="0"/>
                <a:ea typeface="新細明體" pitchFamily="27" charset="-120"/>
                <a:cs typeface="Arial" pitchFamily="34" charset="0"/>
              </a:rPr>
              <a:t> </a:t>
            </a:r>
            <a:endParaRPr lang="en-AU" sz="1000" dirty="0" smtClean="0">
              <a:latin typeface="Arial" pitchFamily="34" charset="0"/>
              <a:ea typeface="新細明體" pitchFamily="27" charset="-120"/>
              <a:cs typeface="Arial" pitchFamily="34" charset="0"/>
            </a:endParaRPr>
          </a:p>
          <a:p>
            <a:pPr algn="just">
              <a:lnSpc>
                <a:spcPts val="800"/>
              </a:lnSpc>
              <a:defRPr/>
            </a:pPr>
            <a:r>
              <a:rPr lang="en-AU" sz="1000" dirty="0" smtClean="0">
                <a:latin typeface="Arial" pitchFamily="34" charset="0"/>
                <a:ea typeface="新細明體" pitchFamily="27" charset="-120"/>
                <a:cs typeface="Arial" pitchFamily="34" charset="0"/>
              </a:rPr>
              <a:t>TMZ </a:t>
            </a:r>
            <a:r>
              <a:rPr lang="en-AU" sz="1000" dirty="0">
                <a:latin typeface="Arial" pitchFamily="34" charset="0"/>
                <a:ea typeface="新細明體" pitchFamily="27" charset="-120"/>
                <a:cs typeface="Arial" pitchFamily="34" charset="0"/>
              </a:rPr>
              <a:t>does not have any responsibility or obligation to inform you of any matter arising or coming to their notice, after the date of this presentation document, which may affect any matter referred to in the presentation.  You must not rely on the presentation provided but make your own independent assessment of the presentation and seek and rely upon your own independent taxation, legal, financial or other professional advice in relation to the presentation. The presentation is not intended to constitute financial product advice and does not take into account your investment objectives, taxation situation, financial situation or needs.</a:t>
            </a:r>
          </a:p>
          <a:p>
            <a:pPr algn="just">
              <a:lnSpc>
                <a:spcPts val="800"/>
              </a:lnSpc>
              <a:defRPr/>
            </a:pPr>
            <a:r>
              <a:rPr lang="en-US" sz="1000" dirty="0">
                <a:latin typeface="Arial" pitchFamily="34" charset="0"/>
                <a:ea typeface="新細明體" pitchFamily="27" charset="-120"/>
                <a:cs typeface="Arial" pitchFamily="34" charset="0"/>
              </a:rPr>
              <a:t> </a:t>
            </a:r>
            <a:endParaRPr lang="en-AU" sz="1000" dirty="0">
              <a:latin typeface="Arial" pitchFamily="34" charset="0"/>
              <a:ea typeface="新細明體" pitchFamily="27" charset="-120"/>
              <a:cs typeface="Arial" pitchFamily="34" charset="0"/>
            </a:endParaRPr>
          </a:p>
          <a:p>
            <a:pPr algn="just">
              <a:lnSpc>
                <a:spcPts val="800"/>
              </a:lnSpc>
              <a:defRPr/>
            </a:pPr>
            <a:r>
              <a:rPr lang="en-AU" sz="1000" dirty="0">
                <a:latin typeface="Arial" pitchFamily="34" charset="0"/>
                <a:ea typeface="新細明體" pitchFamily="27" charset="-120"/>
                <a:cs typeface="Arial" pitchFamily="34" charset="0"/>
              </a:rPr>
              <a:t>The distribution of this presentation in other jurisdictions including (without limitation) the United States, Canada and Japan (or to any resident thereof) may be restricted by law and therefore persons into whose possession this presentation comes should inform themselves of and observe any such restrictions. Any failure to comply with these restrictions may constitute a violation of the securities laws of any such jurisdiction. </a:t>
            </a:r>
          </a:p>
          <a:p>
            <a:pPr algn="just">
              <a:lnSpc>
                <a:spcPts val="800"/>
              </a:lnSpc>
              <a:defRPr/>
            </a:pPr>
            <a:r>
              <a:rPr lang="en-US" sz="1000" dirty="0">
                <a:latin typeface="Arial" pitchFamily="34" charset="0"/>
                <a:ea typeface="新細明體" pitchFamily="27" charset="-120"/>
                <a:cs typeface="Arial" pitchFamily="34" charset="0"/>
              </a:rPr>
              <a:t> </a:t>
            </a:r>
            <a:endParaRPr lang="en-AU" sz="1000" dirty="0">
              <a:latin typeface="Arial" pitchFamily="34" charset="0"/>
              <a:ea typeface="新細明體" pitchFamily="27" charset="-120"/>
              <a:cs typeface="Arial" pitchFamily="34" charset="0"/>
            </a:endParaRPr>
          </a:p>
          <a:p>
            <a:pPr algn="just">
              <a:lnSpc>
                <a:spcPts val="800"/>
              </a:lnSpc>
              <a:defRPr/>
            </a:pPr>
            <a:r>
              <a:rPr lang="en-AU" sz="1000" dirty="0">
                <a:latin typeface="Arial" pitchFamily="34" charset="0"/>
                <a:ea typeface="新細明體" pitchFamily="27" charset="-120"/>
                <a:cs typeface="Arial" pitchFamily="34" charset="0"/>
              </a:rPr>
              <a:t>The Shares have not been, and will not be, registered under the US Securities Act or under any of the relevant securities laws of any state of the United States or of Canada or Japan. Accordingly, unless an exemption under such act or laws is applicable, TMZ Shares may not be offered, sold or delivered directly or indirectly in or into the United States, Canada or Japan.</a:t>
            </a:r>
          </a:p>
          <a:p>
            <a:pPr>
              <a:lnSpc>
                <a:spcPts val="800"/>
              </a:lnSpc>
              <a:defRPr/>
            </a:pPr>
            <a:endParaRPr lang="en-AU" sz="800" dirty="0">
              <a:latin typeface="Calibri"/>
              <a:ea typeface="新細明體" pitchFamily="27" charset="-120"/>
              <a:cs typeface="Calibri"/>
            </a:endParaRPr>
          </a:p>
          <a:p>
            <a:pPr>
              <a:lnSpc>
                <a:spcPts val="800"/>
              </a:lnSpc>
              <a:defRPr/>
            </a:pPr>
            <a:r>
              <a:rPr lang="en-AU" sz="1100" b="1" dirty="0" smtClean="0">
                <a:latin typeface="Calibri"/>
                <a:ea typeface="新細明體" pitchFamily="27" charset="-120"/>
                <a:cs typeface="Calibri"/>
              </a:rPr>
              <a:t>Competent Person Statement</a:t>
            </a:r>
          </a:p>
          <a:p>
            <a:pPr>
              <a:lnSpc>
                <a:spcPts val="800"/>
              </a:lnSpc>
              <a:defRPr/>
            </a:pPr>
            <a:endParaRPr lang="en-AU" sz="800" b="1" dirty="0">
              <a:latin typeface="Calibri"/>
              <a:ea typeface="新細明體" pitchFamily="27" charset="-120"/>
              <a:cs typeface="Calibri"/>
            </a:endParaRPr>
          </a:p>
          <a:p>
            <a:pPr algn="just">
              <a:lnSpc>
                <a:spcPts val="800"/>
              </a:lnSpc>
              <a:defRPr/>
            </a:pPr>
            <a:r>
              <a:rPr lang="en-AU" sz="1000" i="1" dirty="0"/>
              <a:t>The information in this report that relates to Exploration Results, Mineral Resources or Ore Reserves is based on information compiled by Eoin Rothery, (MSc), who is a member of the Australian Institute of Geoscientists.  Mr Rothery is a full time employee of Thomson Resources Ltd.  Mr Rothery has sufficient experience which is relevant to the style of mineralisation and type of deposit under consideration and to the activity which he is undertaking to qualify as a Competent Person as defined in the 2004 Edition of the “Australasian Code for Reporting of Exploration Results, Mineral Resources and Ore Reserves”.  Mr Rothery consents to the inclusion in the report of the matters based on his information in the form and context in which it appears.</a:t>
            </a:r>
            <a:endParaRPr lang="en-AU" sz="1000" dirty="0"/>
          </a:p>
          <a:p>
            <a:pPr>
              <a:lnSpc>
                <a:spcPts val="800"/>
              </a:lnSpc>
              <a:defRPr/>
            </a:pPr>
            <a:endParaRPr lang="en-AU" sz="800" b="1" dirty="0">
              <a:latin typeface="Calibri"/>
              <a:ea typeface="新細明體" pitchFamily="27" charset="-120"/>
              <a:cs typeface="Calibri"/>
            </a:endParaRPr>
          </a:p>
        </p:txBody>
      </p:sp>
      <p:grpSp>
        <p:nvGrpSpPr>
          <p:cNvPr id="3080" name="Group 2"/>
          <p:cNvGrpSpPr>
            <a:grpSpLocks/>
          </p:cNvGrpSpPr>
          <p:nvPr/>
        </p:nvGrpSpPr>
        <p:grpSpPr bwMode="auto">
          <a:xfrm>
            <a:off x="4572000" y="2057400"/>
            <a:ext cx="7938" cy="3278188"/>
            <a:chOff x="4571999" y="2276872"/>
            <a:chExt cx="8285" cy="3277415"/>
          </a:xfrm>
        </p:grpSpPr>
        <p:cxnSp>
          <p:nvCxnSpPr>
            <p:cNvPr id="20" name="9 Conector recto"/>
            <p:cNvCxnSpPr/>
            <p:nvPr/>
          </p:nvCxnSpPr>
          <p:spPr>
            <a:xfrm>
              <a:off x="4580284" y="2276872"/>
              <a:ext cx="0" cy="3017126"/>
            </a:xfrm>
            <a:prstGeom prst="line">
              <a:avLst/>
            </a:prstGeom>
            <a:ln>
              <a:solidFill>
                <a:srgbClr val="DCD1B2"/>
              </a:solidFill>
            </a:ln>
          </p:spPr>
          <p:style>
            <a:lnRef idx="1">
              <a:schemeClr val="dk1"/>
            </a:lnRef>
            <a:fillRef idx="0">
              <a:schemeClr val="dk1"/>
            </a:fillRef>
            <a:effectRef idx="0">
              <a:schemeClr val="dk1"/>
            </a:effectRef>
            <a:fontRef idx="minor">
              <a:schemeClr val="tx1"/>
            </a:fontRef>
          </p:style>
        </p:cxnSp>
        <p:cxnSp>
          <p:nvCxnSpPr>
            <p:cNvPr id="21" name="10 Conector recto"/>
            <p:cNvCxnSpPr/>
            <p:nvPr/>
          </p:nvCxnSpPr>
          <p:spPr>
            <a:xfrm rot="5400000">
              <a:off x="2934914" y="3915545"/>
              <a:ext cx="3275827" cy="1657"/>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75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856" y="288286"/>
            <a:ext cx="6660107" cy="1143000"/>
          </a:xfrm>
        </p:spPr>
        <p:txBody>
          <a:bodyPr/>
          <a:lstStyle/>
          <a:p>
            <a:r>
              <a:rPr lang="en-AU" sz="2800" b="1" dirty="0" smtClean="0"/>
              <a:t>The Thomson Fold Belt in NSW</a:t>
            </a:r>
            <a:endParaRPr lang="en-AU" sz="2800" b="1" dirty="0"/>
          </a:p>
        </p:txBody>
      </p:sp>
      <p:sp>
        <p:nvSpPr>
          <p:cNvPr id="3" name="Content Placeholder 2"/>
          <p:cNvSpPr>
            <a:spLocks noGrp="1"/>
          </p:cNvSpPr>
          <p:nvPr>
            <p:ph idx="1"/>
          </p:nvPr>
        </p:nvSpPr>
        <p:spPr/>
        <p:txBody>
          <a:bodyPr/>
          <a:lstStyle/>
          <a:p>
            <a:pPr>
              <a:buClr>
                <a:schemeClr val="accent6">
                  <a:lumMod val="75000"/>
                </a:schemeClr>
              </a:buClr>
              <a:buSzPct val="200000"/>
              <a:buFont typeface="Arial" pitchFamily="34" charset="0"/>
              <a:buChar char="•"/>
            </a:pPr>
            <a:r>
              <a:rPr lang="en-AU" sz="2400" dirty="0" smtClean="0"/>
              <a:t>Under Cover</a:t>
            </a:r>
          </a:p>
          <a:p>
            <a:pPr>
              <a:buClr>
                <a:schemeClr val="accent6">
                  <a:lumMod val="75000"/>
                </a:schemeClr>
              </a:buClr>
              <a:buSzPct val="200000"/>
              <a:buFont typeface="Arial" pitchFamily="34" charset="0"/>
              <a:buChar char="•"/>
            </a:pPr>
            <a:r>
              <a:rPr lang="en-AU" sz="2400" dirty="0" smtClean="0"/>
              <a:t>Magnetic anomalies in basement</a:t>
            </a:r>
          </a:p>
          <a:p>
            <a:pPr>
              <a:buClr>
                <a:schemeClr val="accent6">
                  <a:lumMod val="75000"/>
                </a:schemeClr>
              </a:buClr>
              <a:buSzPct val="200000"/>
              <a:buFont typeface="Arial" pitchFamily="34" charset="0"/>
              <a:buChar char="•"/>
            </a:pPr>
            <a:r>
              <a:rPr lang="en-AU" sz="2400" dirty="0" smtClean="0"/>
              <a:t>Possible explanations for small circular magnetic anomalies</a:t>
            </a:r>
          </a:p>
          <a:p>
            <a:pPr lvl="1">
              <a:buClr>
                <a:schemeClr val="accent6">
                  <a:lumMod val="75000"/>
                </a:schemeClr>
              </a:buClr>
              <a:buSzPct val="200000"/>
              <a:buFont typeface="Arial" pitchFamily="34" charset="0"/>
              <a:buChar char="•"/>
            </a:pPr>
            <a:r>
              <a:rPr lang="en-AU" sz="2000" dirty="0" smtClean="0"/>
              <a:t>Mafic igneous intrusions</a:t>
            </a:r>
          </a:p>
          <a:p>
            <a:pPr lvl="1">
              <a:buClr>
                <a:schemeClr val="accent6">
                  <a:lumMod val="75000"/>
                </a:schemeClr>
              </a:buClr>
              <a:buSzPct val="200000"/>
              <a:buFont typeface="Arial" pitchFamily="34" charset="0"/>
              <a:buChar char="•"/>
            </a:pPr>
            <a:r>
              <a:rPr lang="en-AU" sz="2000" dirty="0" smtClean="0"/>
              <a:t>Felsic </a:t>
            </a:r>
            <a:r>
              <a:rPr lang="en-AU" sz="2000" dirty="0"/>
              <a:t>igneous intrusions </a:t>
            </a:r>
            <a:endParaRPr lang="en-AU" sz="2000" dirty="0" smtClean="0"/>
          </a:p>
          <a:p>
            <a:pPr lvl="1">
              <a:buClr>
                <a:schemeClr val="accent6">
                  <a:lumMod val="75000"/>
                </a:schemeClr>
              </a:buClr>
              <a:buSzPct val="200000"/>
              <a:buFont typeface="Arial" pitchFamily="34" charset="0"/>
              <a:buChar char="•"/>
            </a:pPr>
            <a:r>
              <a:rPr lang="en-AU" sz="2000" dirty="0" smtClean="0"/>
              <a:t>Cobar-type </a:t>
            </a:r>
            <a:r>
              <a:rPr lang="en-AU" sz="2000" dirty="0" err="1" smtClean="0"/>
              <a:t>orebodies</a:t>
            </a:r>
            <a:endParaRPr lang="en-AU" sz="2000" dirty="0" smtClean="0"/>
          </a:p>
          <a:p>
            <a:pPr lvl="1">
              <a:buClr>
                <a:schemeClr val="accent6">
                  <a:lumMod val="75000"/>
                </a:schemeClr>
              </a:buClr>
              <a:buSzPct val="200000"/>
              <a:buFont typeface="Arial" pitchFamily="34" charset="0"/>
              <a:buChar char="•"/>
            </a:pPr>
            <a:r>
              <a:rPr lang="en-AU" sz="2000" dirty="0" err="1" smtClean="0"/>
              <a:t>Diatremes</a:t>
            </a:r>
            <a:endParaRPr lang="en-AU" sz="2000" dirty="0" smtClean="0"/>
          </a:p>
          <a:p>
            <a:pPr lvl="1">
              <a:buClr>
                <a:schemeClr val="accent6">
                  <a:lumMod val="75000"/>
                </a:schemeClr>
              </a:buClr>
              <a:buSzPct val="200000"/>
              <a:buFont typeface="Arial" pitchFamily="34" charset="0"/>
              <a:buChar char="•"/>
            </a:pPr>
            <a:r>
              <a:rPr lang="en-AU" sz="2000" dirty="0" smtClean="0"/>
              <a:t>Other type of </a:t>
            </a:r>
            <a:r>
              <a:rPr lang="en-AU" sz="2000" dirty="0" smtClean="0"/>
              <a:t>pyrrhotite body </a:t>
            </a:r>
            <a:r>
              <a:rPr lang="en-AU" sz="2000" dirty="0" smtClean="0"/>
              <a:t>or magnetite lens or pipe</a:t>
            </a:r>
          </a:p>
          <a:p>
            <a:pPr>
              <a:buClr>
                <a:schemeClr val="accent6">
                  <a:lumMod val="75000"/>
                </a:schemeClr>
              </a:buClr>
              <a:buSzPct val="200000"/>
              <a:buFont typeface="Arial" pitchFamily="34" charset="0"/>
              <a:buChar char="•"/>
            </a:pPr>
            <a:r>
              <a:rPr lang="en-AU" sz="2400" dirty="0" smtClean="0"/>
              <a:t>Not sediments though (usually linear anomalies)</a:t>
            </a:r>
            <a:endParaRPr lang="en-AU" sz="2400" dirty="0"/>
          </a:p>
        </p:txBody>
      </p:sp>
      <p:sp>
        <p:nvSpPr>
          <p:cNvPr id="4" name="Rectangle 19"/>
          <p:cNvSpPr>
            <a:spLocks noChangeArrowheads="1"/>
          </p:cNvSpPr>
          <p:nvPr/>
        </p:nvSpPr>
        <p:spPr bwMode="auto">
          <a:xfrm>
            <a:off x="8273226" y="250825"/>
            <a:ext cx="301685" cy="369332"/>
          </a:xfrm>
          <a:prstGeom prst="rect">
            <a:avLst/>
          </a:prstGeom>
          <a:noFill/>
          <a:ln w="9525">
            <a:noFill/>
            <a:miter lim="800000"/>
            <a:headEnd/>
            <a:tailEnd/>
          </a:ln>
        </p:spPr>
        <p:txBody>
          <a:bodyPr wrap="none">
            <a:spAutoFit/>
          </a:bodyPr>
          <a:lstStyle/>
          <a:p>
            <a:pPr algn="ctr"/>
            <a:r>
              <a:rPr kumimoji="0" lang="en-US" b="1" dirty="0" smtClean="0">
                <a:solidFill>
                  <a:schemeClr val="bg1"/>
                </a:solidFill>
                <a:latin typeface="Calibri" pitchFamily="-108" charset="0"/>
                <a:cs typeface="Calibri" pitchFamily="-108" charset="0"/>
              </a:rPr>
              <a:t>3</a:t>
            </a:r>
            <a:endParaRPr kumimoji="0" lang="en-US" b="1" dirty="0">
              <a:solidFill>
                <a:schemeClr val="bg1"/>
              </a:solidFill>
              <a:latin typeface="Calibri" pitchFamily="-108" charset="0"/>
              <a:cs typeface="Calibri" pitchFamily="-10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Sediments</a:t>
            </a:r>
            <a:endParaRPr lang="en-AU" dirty="0"/>
          </a:p>
        </p:txBody>
      </p:sp>
      <p:sp>
        <p:nvSpPr>
          <p:cNvPr id="3" name="Content Placeholder 2"/>
          <p:cNvSpPr>
            <a:spLocks noGrp="1"/>
          </p:cNvSpPr>
          <p:nvPr>
            <p:ph idx="1"/>
          </p:nvPr>
        </p:nvSpPr>
        <p:spPr>
          <a:xfrm>
            <a:off x="457199" y="1176867"/>
            <a:ext cx="8314268" cy="2734733"/>
          </a:xfrm>
        </p:spPr>
        <p:txBody>
          <a:bodyPr/>
          <a:lstStyle/>
          <a:p>
            <a:pPr>
              <a:buClr>
                <a:schemeClr val="accent6">
                  <a:lumMod val="75000"/>
                </a:schemeClr>
              </a:buClr>
              <a:buSzPct val="200000"/>
            </a:pPr>
            <a:r>
              <a:rPr lang="en-AU" sz="2000" dirty="0" err="1"/>
              <a:t>Turbidites</a:t>
            </a:r>
            <a:r>
              <a:rPr lang="en-AU" sz="2000" dirty="0"/>
              <a:t> – sand/silt sequence</a:t>
            </a:r>
          </a:p>
          <a:p>
            <a:pPr>
              <a:buClr>
                <a:schemeClr val="accent6">
                  <a:lumMod val="75000"/>
                </a:schemeClr>
              </a:buClr>
              <a:buSzPct val="200000"/>
            </a:pPr>
            <a:r>
              <a:rPr lang="en-AU" sz="2000" dirty="0" smtClean="0"/>
              <a:t>Zircon ages (F16, Cut B)  – 501 Ma youngest with confidence; similar provenance to Amphitheatre </a:t>
            </a:r>
            <a:r>
              <a:rPr lang="en-AU" sz="2000" dirty="0" err="1" smtClean="0"/>
              <a:t>Grp</a:t>
            </a:r>
            <a:r>
              <a:rPr lang="en-AU" sz="2000" dirty="0" smtClean="0"/>
              <a:t> (Alley </a:t>
            </a:r>
            <a:r>
              <a:rPr lang="en-AU" sz="2000" dirty="0" err="1" smtClean="0"/>
              <a:t>Sst</a:t>
            </a:r>
            <a:r>
              <a:rPr lang="en-AU" sz="2000" dirty="0"/>
              <a:t> </a:t>
            </a:r>
            <a:r>
              <a:rPr lang="en-AU" sz="2000" dirty="0" smtClean="0"/>
              <a:t>– Glen et al 2010) </a:t>
            </a:r>
          </a:p>
          <a:p>
            <a:pPr>
              <a:buClr>
                <a:schemeClr val="accent6">
                  <a:lumMod val="75000"/>
                </a:schemeClr>
              </a:buClr>
              <a:buSzPct val="200000"/>
            </a:pPr>
            <a:r>
              <a:rPr lang="en-AU" sz="2000" dirty="0" smtClean="0"/>
              <a:t>Steeply dipping and sometimes overturned</a:t>
            </a:r>
          </a:p>
          <a:p>
            <a:pPr>
              <a:buClr>
                <a:schemeClr val="accent6">
                  <a:lumMod val="75000"/>
                </a:schemeClr>
              </a:buClr>
              <a:buSzPct val="200000"/>
            </a:pPr>
            <a:r>
              <a:rPr lang="en-AU" sz="2000" dirty="0" smtClean="0"/>
              <a:t>Moderate cleavage</a:t>
            </a:r>
          </a:p>
          <a:p>
            <a:pPr>
              <a:buClr>
                <a:schemeClr val="accent6">
                  <a:lumMod val="75000"/>
                </a:schemeClr>
              </a:buClr>
              <a:buSzPct val="200000"/>
            </a:pPr>
            <a:r>
              <a:rPr lang="en-AU" sz="2000" dirty="0" smtClean="0"/>
              <a:t>Are they an extension of LFB as an Arc bend?</a:t>
            </a:r>
          </a:p>
          <a:p>
            <a:pPr>
              <a:buClr>
                <a:schemeClr val="accent6">
                  <a:lumMod val="75000"/>
                </a:schemeClr>
              </a:buClr>
              <a:buSzPct val="200000"/>
            </a:pPr>
            <a:r>
              <a:rPr lang="en-AU" sz="2000" dirty="0"/>
              <a:t>Age somewhere between </a:t>
            </a:r>
            <a:r>
              <a:rPr lang="en-AU" sz="2000" dirty="0" err="1" smtClean="0"/>
              <a:t>NeoProterozoic</a:t>
            </a:r>
            <a:r>
              <a:rPr lang="en-AU" sz="2000" dirty="0" smtClean="0"/>
              <a:t> and Mid Silurian</a:t>
            </a:r>
            <a:endParaRPr lang="en-AU" sz="2000" dirty="0"/>
          </a:p>
          <a:p>
            <a:endParaRPr lang="en-AU" sz="24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3067" y="3826009"/>
            <a:ext cx="6366932" cy="1955400"/>
          </a:xfrm>
          <a:prstGeom prst="rect">
            <a:avLst/>
          </a:prstGeom>
        </p:spPr>
      </p:pic>
      <p:sp>
        <p:nvSpPr>
          <p:cNvPr id="6" name="Rectangle 19"/>
          <p:cNvSpPr>
            <a:spLocks noChangeArrowheads="1"/>
          </p:cNvSpPr>
          <p:nvPr/>
        </p:nvSpPr>
        <p:spPr bwMode="auto">
          <a:xfrm>
            <a:off x="8273226" y="250825"/>
            <a:ext cx="301685" cy="369332"/>
          </a:xfrm>
          <a:prstGeom prst="rect">
            <a:avLst/>
          </a:prstGeom>
          <a:noFill/>
          <a:ln w="9525">
            <a:noFill/>
            <a:miter lim="800000"/>
            <a:headEnd/>
            <a:tailEnd/>
          </a:ln>
        </p:spPr>
        <p:txBody>
          <a:bodyPr wrap="none">
            <a:spAutoFit/>
          </a:bodyPr>
          <a:lstStyle/>
          <a:p>
            <a:pPr algn="ctr"/>
            <a:r>
              <a:rPr kumimoji="0" lang="en-US" b="1" dirty="0" smtClean="0">
                <a:solidFill>
                  <a:schemeClr val="bg1"/>
                </a:solidFill>
                <a:latin typeface="Calibri" pitchFamily="-108" charset="0"/>
                <a:cs typeface="Calibri" pitchFamily="-108" charset="0"/>
              </a:rPr>
              <a:t>4</a:t>
            </a:r>
            <a:endParaRPr kumimoji="0" lang="en-US" b="1" dirty="0">
              <a:solidFill>
                <a:schemeClr val="bg1"/>
              </a:solidFill>
              <a:latin typeface="Calibri" pitchFamily="-108" charset="0"/>
              <a:cs typeface="Calibri" pitchFamily="-10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ig_TL3_6s_detail.jpg"/>
          <p:cNvPicPr>
            <a:picLocks noChangeAspect="1"/>
          </p:cNvPicPr>
          <p:nvPr/>
        </p:nvPicPr>
        <p:blipFill>
          <a:blip r:embed="rId3" cstate="print"/>
          <a:stretch>
            <a:fillRect/>
          </a:stretch>
        </p:blipFill>
        <p:spPr>
          <a:xfrm>
            <a:off x="0" y="1428736"/>
            <a:ext cx="9144000" cy="4353914"/>
          </a:xfrm>
          <a:prstGeom prst="rect">
            <a:avLst/>
          </a:prstGeom>
        </p:spPr>
      </p:pic>
      <p:sp>
        <p:nvSpPr>
          <p:cNvPr id="9" name="Rectangle 8"/>
          <p:cNvSpPr/>
          <p:nvPr/>
        </p:nvSpPr>
        <p:spPr>
          <a:xfrm>
            <a:off x="214313" y="5286375"/>
            <a:ext cx="8715375" cy="393700"/>
          </a:xfrm>
          <a:prstGeom prst="rect">
            <a:avLst/>
          </a:prstGeom>
        </p:spPr>
        <p:txBody>
          <a:bodyPr>
            <a:spAutoFit/>
          </a:bodyPr>
          <a:lstStyle/>
          <a:p>
            <a:pPr fontAlgn="auto">
              <a:lnSpc>
                <a:spcPct val="120000"/>
              </a:lnSpc>
              <a:spcBef>
                <a:spcPts val="600"/>
              </a:spcBef>
              <a:spcAft>
                <a:spcPts val="0"/>
              </a:spcAft>
              <a:buClr>
                <a:srgbClr val="FF9900"/>
              </a:buClr>
              <a:buSzPct val="125000"/>
              <a:buFont typeface="Arial" pitchFamily="34" charset="0"/>
              <a:buChar char="•"/>
              <a:defRPr/>
            </a:pPr>
            <a:endParaRPr lang="en-US"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4" name="Title 1"/>
          <p:cNvSpPr txBox="1">
            <a:spLocks/>
          </p:cNvSpPr>
          <p:nvPr/>
        </p:nvSpPr>
        <p:spPr>
          <a:xfrm>
            <a:off x="4013206" y="412750"/>
            <a:ext cx="2832100" cy="670983"/>
          </a:xfrm>
          <a:prstGeom prst="rect">
            <a:avLst/>
          </a:prstGeom>
        </p:spPr>
        <p:txBody>
          <a:bodyPr/>
          <a:lstStyle/>
          <a:p>
            <a:pPr>
              <a:defRPr/>
            </a:pPr>
            <a:r>
              <a:rPr lang="en-US" sz="3200" b="1" dirty="0" smtClean="0">
                <a:effectLst>
                  <a:outerShdw blurRad="38100" dist="38100" dir="2700000" algn="tl">
                    <a:srgbClr val="1F497D"/>
                  </a:outerShdw>
                </a:effectLst>
                <a:latin typeface="Calibri" pitchFamily="34" charset="0"/>
              </a:rPr>
              <a:t>Seismic detail</a:t>
            </a:r>
            <a:endParaRPr lang="en-AU" sz="3200" b="1" dirty="0">
              <a:effectLst>
                <a:outerShdw blurRad="38100" dist="38100" dir="2700000" algn="tl">
                  <a:srgbClr val="1F497D"/>
                </a:outerShdw>
              </a:effectLst>
              <a:latin typeface="Calibri" pitchFamily="34" charset="0"/>
            </a:endParaRPr>
          </a:p>
        </p:txBody>
      </p:sp>
      <p:sp>
        <p:nvSpPr>
          <p:cNvPr id="8" name="TextBox 7"/>
          <p:cNvSpPr txBox="1"/>
          <p:nvPr/>
        </p:nvSpPr>
        <p:spPr>
          <a:xfrm>
            <a:off x="285720" y="2714620"/>
            <a:ext cx="2334742" cy="400110"/>
          </a:xfrm>
          <a:prstGeom prst="rect">
            <a:avLst/>
          </a:prstGeom>
          <a:noFill/>
        </p:spPr>
        <p:txBody>
          <a:bodyPr wrap="none" rtlCol="0">
            <a:spAutoFit/>
          </a:bodyPr>
          <a:lstStyle/>
          <a:p>
            <a:r>
              <a:rPr lang="en-AU" sz="2000" b="1" dirty="0" smtClean="0">
                <a:solidFill>
                  <a:srgbClr val="D82EB4"/>
                </a:solidFill>
              </a:rPr>
              <a:t>Late Devonian Basin</a:t>
            </a:r>
            <a:endParaRPr lang="en-AU" sz="2000" b="1" dirty="0">
              <a:solidFill>
                <a:srgbClr val="D82EB4"/>
              </a:solidFill>
            </a:endParaRPr>
          </a:p>
        </p:txBody>
      </p:sp>
      <p:sp>
        <p:nvSpPr>
          <p:cNvPr id="10" name="TextBox 9"/>
          <p:cNvSpPr txBox="1"/>
          <p:nvPr/>
        </p:nvSpPr>
        <p:spPr>
          <a:xfrm>
            <a:off x="5429256" y="3643314"/>
            <a:ext cx="2166042" cy="400110"/>
          </a:xfrm>
          <a:prstGeom prst="rect">
            <a:avLst/>
          </a:prstGeom>
          <a:noFill/>
        </p:spPr>
        <p:txBody>
          <a:bodyPr wrap="none" rtlCol="0">
            <a:spAutoFit/>
          </a:bodyPr>
          <a:lstStyle/>
          <a:p>
            <a:r>
              <a:rPr lang="en-AU" sz="2000" b="1" dirty="0" smtClean="0">
                <a:solidFill>
                  <a:srgbClr val="D82EB4"/>
                </a:solidFill>
              </a:rPr>
              <a:t>Thomson Fold Belt</a:t>
            </a:r>
            <a:endParaRPr lang="en-AU" sz="2000" b="1" dirty="0">
              <a:solidFill>
                <a:srgbClr val="D82EB4"/>
              </a:solidFill>
            </a:endParaRPr>
          </a:p>
        </p:txBody>
      </p:sp>
      <p:cxnSp>
        <p:nvCxnSpPr>
          <p:cNvPr id="13" name="Straight Connector 12"/>
          <p:cNvCxnSpPr/>
          <p:nvPr/>
        </p:nvCxnSpPr>
        <p:spPr>
          <a:xfrm rot="16200000" flipH="1">
            <a:off x="1893075" y="2464587"/>
            <a:ext cx="3571900" cy="29289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Arc 14"/>
          <p:cNvSpPr/>
          <p:nvPr/>
        </p:nvSpPr>
        <p:spPr>
          <a:xfrm>
            <a:off x="3571868" y="3286124"/>
            <a:ext cx="928694" cy="857256"/>
          </a:xfrm>
          <a:prstGeom prst="arc">
            <a:avLst>
              <a:gd name="adj1" fmla="val 10528051"/>
              <a:gd name="adj2" fmla="val 472347"/>
            </a:avLst>
          </a:pr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17" name="Straight Connector 16"/>
          <p:cNvCxnSpPr/>
          <p:nvPr/>
        </p:nvCxnSpPr>
        <p:spPr>
          <a:xfrm flipV="1">
            <a:off x="4500562" y="2214554"/>
            <a:ext cx="1500198" cy="100013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flipH="1" flipV="1">
            <a:off x="3679025" y="2321711"/>
            <a:ext cx="857256" cy="50006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358082" y="2143116"/>
            <a:ext cx="1643074" cy="64294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V="1">
            <a:off x="6858016" y="2500306"/>
            <a:ext cx="928694" cy="50006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9" name="Arc 28"/>
          <p:cNvSpPr/>
          <p:nvPr/>
        </p:nvSpPr>
        <p:spPr>
          <a:xfrm>
            <a:off x="5857884" y="2071678"/>
            <a:ext cx="571504" cy="428628"/>
          </a:xfrm>
          <a:prstGeom prst="arc">
            <a:avLst>
              <a:gd name="adj1" fmla="val 12301990"/>
              <a:gd name="adj2" fmla="val 20298157"/>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31" name="Straight Connector 30"/>
          <p:cNvCxnSpPr/>
          <p:nvPr/>
        </p:nvCxnSpPr>
        <p:spPr>
          <a:xfrm>
            <a:off x="428596" y="3500438"/>
            <a:ext cx="2428892" cy="0"/>
          </a:xfrm>
          <a:prstGeom prst="line">
            <a:avLst/>
          </a:prstGeom>
          <a:ln w="28575">
            <a:solidFill>
              <a:srgbClr val="D82EB4"/>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343900" y="2347621"/>
            <a:ext cx="787399" cy="584775"/>
          </a:xfrm>
          <a:prstGeom prst="rect">
            <a:avLst/>
          </a:prstGeom>
          <a:noFill/>
        </p:spPr>
        <p:txBody>
          <a:bodyPr wrap="square" rtlCol="0">
            <a:spAutoFit/>
          </a:bodyPr>
          <a:lstStyle/>
          <a:p>
            <a:r>
              <a:rPr lang="en-AU" sz="1600" dirty="0" err="1" smtClean="0">
                <a:solidFill>
                  <a:schemeClr val="accent1"/>
                </a:solidFill>
              </a:rPr>
              <a:t>Tongo</a:t>
            </a:r>
            <a:r>
              <a:rPr lang="en-AU" sz="1600" dirty="0" smtClean="0">
                <a:solidFill>
                  <a:schemeClr val="accent1"/>
                </a:solidFill>
              </a:rPr>
              <a:t> Fault</a:t>
            </a:r>
            <a:endParaRPr lang="en-AU" sz="1600" dirty="0">
              <a:solidFill>
                <a:schemeClr val="accent1"/>
              </a:solidFill>
            </a:endParaRPr>
          </a:p>
        </p:txBody>
      </p:sp>
      <p:sp>
        <p:nvSpPr>
          <p:cNvPr id="16" name="TextBox 15"/>
          <p:cNvSpPr txBox="1"/>
          <p:nvPr/>
        </p:nvSpPr>
        <p:spPr>
          <a:xfrm>
            <a:off x="2857488" y="4542843"/>
            <a:ext cx="1339065" cy="646331"/>
          </a:xfrm>
          <a:prstGeom prst="rect">
            <a:avLst/>
          </a:prstGeom>
          <a:noFill/>
        </p:spPr>
        <p:txBody>
          <a:bodyPr wrap="square" rtlCol="0">
            <a:spAutoFit/>
          </a:bodyPr>
          <a:lstStyle/>
          <a:p>
            <a:pPr algn="ctr"/>
            <a:r>
              <a:rPr lang="en-AU" dirty="0" smtClean="0">
                <a:solidFill>
                  <a:schemeClr val="accent1"/>
                </a:solidFill>
              </a:rPr>
              <a:t>Olepoloko Fault</a:t>
            </a:r>
            <a:endParaRPr lang="en-AU" dirty="0">
              <a:solidFill>
                <a:schemeClr val="accent1"/>
              </a:solidFill>
            </a:endParaRPr>
          </a:p>
        </p:txBody>
      </p:sp>
      <p:sp>
        <p:nvSpPr>
          <p:cNvPr id="19" name="TextBox 18"/>
          <p:cNvSpPr txBox="1"/>
          <p:nvPr/>
        </p:nvSpPr>
        <p:spPr>
          <a:xfrm>
            <a:off x="7763921" y="1083733"/>
            <a:ext cx="1339065" cy="369332"/>
          </a:xfrm>
          <a:prstGeom prst="rect">
            <a:avLst/>
          </a:prstGeom>
          <a:noFill/>
        </p:spPr>
        <p:txBody>
          <a:bodyPr wrap="square" rtlCol="0">
            <a:spAutoFit/>
          </a:bodyPr>
          <a:lstStyle/>
          <a:p>
            <a:pPr algn="ctr"/>
            <a:r>
              <a:rPr lang="en-AU" dirty="0" smtClean="0"/>
              <a:t>North</a:t>
            </a:r>
            <a:endParaRPr lang="en-AU" dirty="0"/>
          </a:p>
        </p:txBody>
      </p:sp>
      <p:sp>
        <p:nvSpPr>
          <p:cNvPr id="20" name="Rectangle 19"/>
          <p:cNvSpPr>
            <a:spLocks noChangeArrowheads="1"/>
          </p:cNvSpPr>
          <p:nvPr/>
        </p:nvSpPr>
        <p:spPr bwMode="auto">
          <a:xfrm>
            <a:off x="8273226" y="250825"/>
            <a:ext cx="301685" cy="369332"/>
          </a:xfrm>
          <a:prstGeom prst="rect">
            <a:avLst/>
          </a:prstGeom>
          <a:noFill/>
          <a:ln w="9525">
            <a:noFill/>
            <a:miter lim="800000"/>
            <a:headEnd/>
            <a:tailEnd/>
          </a:ln>
        </p:spPr>
        <p:txBody>
          <a:bodyPr wrap="none">
            <a:spAutoFit/>
          </a:bodyPr>
          <a:lstStyle/>
          <a:p>
            <a:pPr algn="ctr"/>
            <a:r>
              <a:rPr kumimoji="0" lang="en-US" b="1" dirty="0" smtClean="0">
                <a:solidFill>
                  <a:schemeClr val="bg1"/>
                </a:solidFill>
                <a:latin typeface="Calibri" pitchFamily="-108" charset="0"/>
                <a:cs typeface="Calibri" pitchFamily="-108" charset="0"/>
              </a:rPr>
              <a:t>5</a:t>
            </a:r>
            <a:endParaRPr kumimoji="0" lang="en-US" b="1" dirty="0">
              <a:solidFill>
                <a:schemeClr val="bg1"/>
              </a:solidFill>
              <a:latin typeface="Calibri" pitchFamily="-108" charset="0"/>
              <a:cs typeface="Calibri" pitchFamily="-108" charset="0"/>
            </a:endParaRPr>
          </a:p>
        </p:txBody>
      </p:sp>
      <p:sp>
        <p:nvSpPr>
          <p:cNvPr id="4" name="TextBox 3"/>
          <p:cNvSpPr txBox="1"/>
          <p:nvPr/>
        </p:nvSpPr>
        <p:spPr>
          <a:xfrm rot="19564907">
            <a:off x="5116443" y="2422232"/>
            <a:ext cx="1154483" cy="584775"/>
          </a:xfrm>
          <a:prstGeom prst="rect">
            <a:avLst/>
          </a:prstGeom>
          <a:noFill/>
        </p:spPr>
        <p:txBody>
          <a:bodyPr wrap="none" rtlCol="0">
            <a:spAutoFit/>
          </a:bodyPr>
          <a:lstStyle/>
          <a:p>
            <a:r>
              <a:rPr lang="en-AU" sz="1600" dirty="0" smtClean="0">
                <a:solidFill>
                  <a:srgbClr val="0070C0"/>
                </a:solidFill>
              </a:rPr>
              <a:t>Cuttaburra</a:t>
            </a:r>
          </a:p>
          <a:p>
            <a:r>
              <a:rPr lang="en-AU" sz="1600" dirty="0" smtClean="0">
                <a:solidFill>
                  <a:srgbClr val="0070C0"/>
                </a:solidFill>
              </a:rPr>
              <a:t>Trend</a:t>
            </a:r>
            <a:endParaRPr lang="en-AU" sz="1600"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dissolve">
                                      <p:cBhvr>
                                        <p:cTn id="10" dur="500"/>
                                        <p:tgtEl>
                                          <p:spTgt spid="10">
                                            <p:txEl>
                                              <p:pRg st="0" end="0"/>
                                            </p:txEl>
                                          </p:spTgt>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dissolve">
                                      <p:cBhvr>
                                        <p:cTn id="14" dur="20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dissolv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par>
                                <p:cTn id="33" presetID="9"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dissolve">
                                      <p:cBhvr>
                                        <p:cTn id="35" dur="500"/>
                                        <p:tgtEl>
                                          <p:spTgt spid="17"/>
                                        </p:tgtEl>
                                      </p:cBhvr>
                                    </p:animEffect>
                                  </p:childTnLst>
                                </p:cTn>
                              </p:par>
                              <p:par>
                                <p:cTn id="36" presetID="9"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dissolve">
                                      <p:cBhvr>
                                        <p:cTn id="38" dur="500"/>
                                        <p:tgtEl>
                                          <p:spTgt spid="26"/>
                                        </p:tgtEl>
                                      </p:cBhvr>
                                    </p:animEffect>
                                  </p:childTnLst>
                                </p:cTn>
                              </p:par>
                              <p:par>
                                <p:cTn id="39" presetID="9"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dissolve">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4313" y="1143000"/>
            <a:ext cx="8643937" cy="833438"/>
          </a:xfrm>
          <a:prstGeom prst="rect">
            <a:avLst/>
          </a:prstGeom>
          <a:ln>
            <a:noFill/>
          </a:ln>
        </p:spPr>
        <p:txBody>
          <a:bodyPr>
            <a:spAutoFit/>
          </a:bodyPr>
          <a:lstStyle/>
          <a:p>
            <a:pPr fontAlgn="auto">
              <a:lnSpc>
                <a:spcPct val="120000"/>
              </a:lnSpc>
              <a:spcBef>
                <a:spcPts val="600"/>
              </a:spcBef>
              <a:spcAft>
                <a:spcPts val="0"/>
              </a:spcAft>
              <a:buFont typeface="Arial" pitchFamily="34" charset="0"/>
              <a:buChar char="•"/>
              <a:defRPr/>
            </a:pPr>
            <a:r>
              <a:rPr lang="en-US"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F16</a:t>
            </a:r>
            <a:r>
              <a:rPr lang="en-US"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 drill hole </a:t>
            </a:r>
            <a:r>
              <a:rPr lang="en-US" dirty="0" err="1">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Hylogger</a:t>
            </a:r>
            <a:r>
              <a:rPr lang="en-US"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 Log – showing zones of </a:t>
            </a:r>
            <a:r>
              <a:rPr lang="en-US" dirty="0" err="1">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Cobar</a:t>
            </a:r>
            <a:r>
              <a:rPr lang="en-US"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-style alteration</a:t>
            </a:r>
          </a:p>
          <a:p>
            <a:pPr fontAlgn="auto">
              <a:lnSpc>
                <a:spcPct val="120000"/>
              </a:lnSpc>
              <a:spcBef>
                <a:spcPts val="600"/>
              </a:spcBef>
              <a:spcAft>
                <a:spcPts val="0"/>
              </a:spcAft>
              <a:buFont typeface="Arial" pitchFamily="34" charset="0"/>
              <a:buChar char="•"/>
              <a:defRPr/>
            </a:pPr>
            <a:r>
              <a:rPr lang="en-US"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Along with pyrrhotite veining, </a:t>
            </a:r>
            <a:r>
              <a:rPr lang="en-US" dirty="0" smtClean="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anomalous </a:t>
            </a:r>
            <a:r>
              <a:rPr lang="en-AU"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Zn 2,400ppm, Pb 362ppm, Cu 690ppm</a:t>
            </a:r>
            <a:endParaRPr lang="en-US"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9" name="Rectangle 8"/>
          <p:cNvSpPr/>
          <p:nvPr/>
        </p:nvSpPr>
        <p:spPr>
          <a:xfrm>
            <a:off x="3143250" y="5000625"/>
            <a:ext cx="2071688" cy="495300"/>
          </a:xfrm>
          <a:prstGeom prst="rect">
            <a:avLst/>
          </a:prstGeom>
        </p:spPr>
        <p:txBody>
          <a:bodyPr>
            <a:spAutoFit/>
          </a:bodyPr>
          <a:lstStyle/>
          <a:p>
            <a:pPr fontAlgn="auto">
              <a:lnSpc>
                <a:spcPct val="120000"/>
              </a:lnSpc>
              <a:spcBef>
                <a:spcPts val="600"/>
              </a:spcBef>
              <a:spcAft>
                <a:spcPts val="0"/>
              </a:spcAft>
              <a:buClr>
                <a:srgbClr val="FF9900"/>
              </a:buClr>
              <a:buSzPct val="125000"/>
              <a:defRPr/>
            </a:pPr>
            <a:r>
              <a:rPr lang="en-US" sz="2400" b="1" dirty="0">
                <a:solidFill>
                  <a:srgbClr val="FFFF00"/>
                </a:solidFill>
                <a:effectLst>
                  <a:outerShdw blurRad="38100" dist="38100" dir="2700000" algn="tl">
                    <a:srgbClr val="000000">
                      <a:alpha val="43137"/>
                    </a:srgbClr>
                  </a:outerShdw>
                </a:effectLst>
                <a:latin typeface="Arial" pitchFamily="34" charset="0"/>
                <a:cs typeface="Arial" pitchFamily="34" charset="0"/>
              </a:rPr>
              <a:t>Muscovite</a:t>
            </a:r>
          </a:p>
        </p:txBody>
      </p:sp>
      <p:sp>
        <p:nvSpPr>
          <p:cNvPr id="10" name="Title 1"/>
          <p:cNvSpPr txBox="1">
            <a:spLocks/>
          </p:cNvSpPr>
          <p:nvPr/>
        </p:nvSpPr>
        <p:spPr>
          <a:xfrm>
            <a:off x="3041745" y="499849"/>
            <a:ext cx="4643438" cy="642298"/>
          </a:xfrm>
          <a:prstGeom prst="rect">
            <a:avLst/>
          </a:prstGeom>
        </p:spPr>
        <p:txBody>
          <a:bodyPr/>
          <a:lstStyle/>
          <a:p>
            <a:pPr>
              <a:defRPr/>
            </a:pPr>
            <a:r>
              <a:rPr lang="en-US" sz="3200" b="1" dirty="0">
                <a:effectLst>
                  <a:outerShdw blurRad="38100" dist="38100" dir="2700000" algn="tl">
                    <a:srgbClr val="1F497D"/>
                  </a:outerShdw>
                </a:effectLst>
                <a:latin typeface="Calibri" pitchFamily="34" charset="0"/>
              </a:rPr>
              <a:t>Thomson Alteration Style</a:t>
            </a:r>
            <a:endParaRPr lang="en-AU" sz="3200" b="1" dirty="0">
              <a:effectLst>
                <a:outerShdw blurRad="38100" dist="38100" dir="2700000" algn="tl">
                  <a:srgbClr val="1F497D"/>
                </a:outerShdw>
              </a:effectLst>
              <a:latin typeface="Calibri" pitchFamily="34" charset="0"/>
            </a:endParaRPr>
          </a:p>
        </p:txBody>
      </p:sp>
      <p:pic>
        <p:nvPicPr>
          <p:cNvPr id="21509" name="Picture 10" descr="F16D2_spectral_summary_cutdown.jpg"/>
          <p:cNvPicPr>
            <a:picLocks noChangeAspect="1"/>
          </p:cNvPicPr>
          <p:nvPr/>
        </p:nvPicPr>
        <p:blipFill>
          <a:blip r:embed="rId3" cstate="print"/>
          <a:srcRect/>
          <a:stretch>
            <a:fillRect/>
          </a:stretch>
        </p:blipFill>
        <p:spPr bwMode="auto">
          <a:xfrm>
            <a:off x="71437" y="2821990"/>
            <a:ext cx="8929687" cy="2130102"/>
          </a:xfrm>
          <a:prstGeom prst="rect">
            <a:avLst/>
          </a:prstGeom>
          <a:noFill/>
          <a:ln w="9525">
            <a:noFill/>
            <a:miter lim="800000"/>
            <a:headEnd/>
            <a:tailEnd/>
          </a:ln>
        </p:spPr>
      </p:pic>
      <p:sp>
        <p:nvSpPr>
          <p:cNvPr id="12" name="Rectangle 11"/>
          <p:cNvSpPr/>
          <p:nvPr/>
        </p:nvSpPr>
        <p:spPr>
          <a:xfrm>
            <a:off x="2286000" y="2143125"/>
            <a:ext cx="4214813" cy="534988"/>
          </a:xfrm>
          <a:prstGeom prst="rect">
            <a:avLst/>
          </a:prstGeom>
        </p:spPr>
        <p:txBody>
          <a:bodyPr>
            <a:spAutoFit/>
          </a:bodyPr>
          <a:lstStyle/>
          <a:p>
            <a:pPr fontAlgn="auto">
              <a:lnSpc>
                <a:spcPct val="120000"/>
              </a:lnSpc>
              <a:spcBef>
                <a:spcPts val="600"/>
              </a:spcBef>
              <a:spcAft>
                <a:spcPts val="0"/>
              </a:spcAft>
              <a:buClr>
                <a:srgbClr val="FF9900"/>
              </a:buClr>
              <a:buSzPct val="125000"/>
              <a:defRPr/>
            </a:pPr>
            <a:r>
              <a:rPr lang="en-US" sz="2400" b="1" dirty="0">
                <a:solidFill>
                  <a:schemeClr val="accent2">
                    <a:lumMod val="60000"/>
                    <a:lumOff val="40000"/>
                  </a:schemeClr>
                </a:solidFill>
                <a:effectLst>
                  <a:outerShdw blurRad="38100" dist="38100" dir="2700000" algn="tl">
                    <a:srgbClr val="000000">
                      <a:alpha val="43137"/>
                    </a:srgbClr>
                  </a:outerShdw>
                </a:effectLst>
                <a:latin typeface="Arial" pitchFamily="34" charset="0"/>
                <a:cs typeface="Arial" pitchFamily="34" charset="0"/>
              </a:rPr>
              <a:t>Siderite, </a:t>
            </a:r>
            <a:r>
              <a:rPr lang="en-US" sz="2400" b="1" dirty="0" err="1">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Ankerite</a:t>
            </a:r>
            <a:r>
              <a:rPr lang="en-US" sz="2400" b="1" dirty="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 </a:t>
            </a:r>
            <a:r>
              <a:rPr lang="en-US" sz="2400" b="1" dirty="0">
                <a:solidFill>
                  <a:schemeClr val="accent3">
                    <a:lumMod val="60000"/>
                    <a:lumOff val="40000"/>
                  </a:schemeClr>
                </a:solidFill>
                <a:effectLst>
                  <a:outerShdw blurRad="38100" dist="38100" dir="2700000" algn="tl">
                    <a:srgbClr val="000000">
                      <a:alpha val="43137"/>
                    </a:srgbClr>
                  </a:outerShdw>
                </a:effectLst>
                <a:latin typeface="Arial" pitchFamily="34" charset="0"/>
                <a:cs typeface="Arial" pitchFamily="34" charset="0"/>
              </a:rPr>
              <a:t>Calcite </a:t>
            </a:r>
          </a:p>
        </p:txBody>
      </p:sp>
      <p:sp>
        <p:nvSpPr>
          <p:cNvPr id="7" name="Rectangle 19"/>
          <p:cNvSpPr>
            <a:spLocks noChangeArrowheads="1"/>
          </p:cNvSpPr>
          <p:nvPr/>
        </p:nvSpPr>
        <p:spPr bwMode="auto">
          <a:xfrm>
            <a:off x="8273226" y="250825"/>
            <a:ext cx="301685" cy="369332"/>
          </a:xfrm>
          <a:prstGeom prst="rect">
            <a:avLst/>
          </a:prstGeom>
          <a:noFill/>
          <a:ln w="9525">
            <a:noFill/>
            <a:miter lim="800000"/>
            <a:headEnd/>
            <a:tailEnd/>
          </a:ln>
        </p:spPr>
        <p:txBody>
          <a:bodyPr wrap="none">
            <a:spAutoFit/>
          </a:bodyPr>
          <a:lstStyle/>
          <a:p>
            <a:pPr algn="ctr"/>
            <a:r>
              <a:rPr kumimoji="0" lang="en-US" b="1" dirty="0" smtClean="0">
                <a:solidFill>
                  <a:schemeClr val="bg1"/>
                </a:solidFill>
                <a:latin typeface="Calibri" pitchFamily="-108" charset="0"/>
                <a:cs typeface="Calibri" pitchFamily="-108" charset="0"/>
              </a:rPr>
              <a:t>6</a:t>
            </a:r>
            <a:endParaRPr kumimoji="0" lang="en-US" b="1" dirty="0">
              <a:solidFill>
                <a:schemeClr val="bg1"/>
              </a:solidFill>
              <a:latin typeface="Calibri" pitchFamily="-108" charset="0"/>
              <a:cs typeface="Calibri" pitchFamily="-10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72066" y="1132329"/>
            <a:ext cx="3857652" cy="4662815"/>
          </a:xfrm>
          <a:prstGeom prst="rect">
            <a:avLst/>
          </a:prstGeom>
          <a:ln>
            <a:noFill/>
          </a:ln>
        </p:spPr>
        <p:txBody>
          <a:bodyPr wrap="square">
            <a:spAutoFit/>
          </a:bodyPr>
          <a:lstStyle/>
          <a:p>
            <a:pPr>
              <a:lnSpc>
                <a:spcPct val="120000"/>
              </a:lnSpc>
              <a:spcBef>
                <a:spcPts val="600"/>
              </a:spcBef>
              <a:spcAft>
                <a:spcPts val="600"/>
              </a:spcAft>
            </a:pPr>
            <a:r>
              <a:rPr lang="en-US" sz="2000" b="1" dirty="0" smtClean="0">
                <a:solidFill>
                  <a:srgbClr val="EF8A03"/>
                </a:solidFill>
                <a:effectLst>
                  <a:outerShdw blurRad="38100" dist="38100" dir="2700000" algn="tl">
                    <a:srgbClr val="000000">
                      <a:alpha val="43137"/>
                    </a:srgbClr>
                  </a:outerShdw>
                </a:effectLst>
                <a:latin typeface="Arial" pitchFamily="34" charset="0"/>
                <a:cs typeface="Arial" pitchFamily="34" charset="0"/>
              </a:rPr>
              <a:t>Is this model applicable?</a:t>
            </a:r>
          </a:p>
          <a:p>
            <a:pPr>
              <a:lnSpc>
                <a:spcPct val="120000"/>
              </a:lnSpc>
              <a:spcBef>
                <a:spcPts val="600"/>
              </a:spcBef>
              <a:spcAft>
                <a:spcPts val="600"/>
              </a:spcAft>
              <a:buClr>
                <a:srgbClr val="FF9900"/>
              </a:buClr>
              <a:buSzPct val="125000"/>
              <a:buFont typeface="Arial" pitchFamily="34" charset="0"/>
              <a:buChar char="•"/>
            </a:pPr>
            <a:r>
              <a:rPr lang="en-US"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 </a:t>
            </a:r>
            <a:r>
              <a:rPr lang="en-US" b="1" dirty="0" smtClean="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 </a:t>
            </a:r>
            <a:r>
              <a:rPr lang="en-US" dirty="0">
                <a:latin typeface="+mn-lt"/>
                <a:ea typeface="+mn-ea"/>
                <a:cs typeface="新細明體" pitchFamily="27" charset="-120"/>
              </a:rPr>
              <a:t>Rocks – marine sediments</a:t>
            </a:r>
          </a:p>
          <a:p>
            <a:pPr>
              <a:lnSpc>
                <a:spcPct val="120000"/>
              </a:lnSpc>
              <a:spcBef>
                <a:spcPts val="600"/>
              </a:spcBef>
              <a:spcAft>
                <a:spcPts val="600"/>
              </a:spcAft>
              <a:buClr>
                <a:srgbClr val="FF9900"/>
              </a:buClr>
              <a:buSzPct val="125000"/>
              <a:buFont typeface="Arial" pitchFamily="34" charset="0"/>
              <a:buChar char="•"/>
            </a:pPr>
            <a:r>
              <a:rPr lang="en-US" dirty="0">
                <a:latin typeface="+mn-lt"/>
                <a:ea typeface="+mn-ea"/>
                <a:cs typeface="新細明體" pitchFamily="27" charset="-120"/>
              </a:rPr>
              <a:t>  Steeply plunging pipe-like deposits on basin margin faults</a:t>
            </a:r>
          </a:p>
          <a:p>
            <a:pPr>
              <a:lnSpc>
                <a:spcPct val="120000"/>
              </a:lnSpc>
              <a:spcBef>
                <a:spcPts val="600"/>
              </a:spcBef>
              <a:spcAft>
                <a:spcPts val="600"/>
              </a:spcAft>
              <a:buClr>
                <a:srgbClr val="FF9900"/>
              </a:buClr>
              <a:buSzPct val="125000"/>
              <a:buFont typeface="Arial" pitchFamily="34" charset="0"/>
              <a:buChar char="•"/>
            </a:pPr>
            <a:r>
              <a:rPr lang="en-US" dirty="0">
                <a:latin typeface="+mn-lt"/>
                <a:ea typeface="+mn-ea"/>
                <a:cs typeface="新細明體" pitchFamily="27" charset="-120"/>
              </a:rPr>
              <a:t>  Compressional tectonics on basin margin</a:t>
            </a:r>
          </a:p>
          <a:p>
            <a:pPr>
              <a:spcBef>
                <a:spcPts val="600"/>
              </a:spcBef>
              <a:spcAft>
                <a:spcPts val="600"/>
              </a:spcAft>
              <a:buClr>
                <a:srgbClr val="F07902"/>
              </a:buClr>
              <a:buSzPct val="125000"/>
              <a:buFont typeface="Arial" pitchFamily="34" charset="0"/>
              <a:buChar char="•"/>
            </a:pPr>
            <a:r>
              <a:rPr lang="en-US" dirty="0">
                <a:latin typeface="+mn-lt"/>
                <a:ea typeface="+mn-ea"/>
                <a:cs typeface="新細明體" pitchFamily="27" charset="-120"/>
              </a:rPr>
              <a:t>  </a:t>
            </a:r>
            <a:r>
              <a:rPr lang="en-AU" dirty="0">
                <a:latin typeface="+mn-lt"/>
                <a:ea typeface="+mn-ea"/>
                <a:cs typeface="新細明體" pitchFamily="27" charset="-120"/>
              </a:rPr>
              <a:t>Well defined alteration haloes of chlorite/quartz/sericite ± ankerite,</a:t>
            </a:r>
          </a:p>
          <a:p>
            <a:pPr>
              <a:spcBef>
                <a:spcPts val="600"/>
              </a:spcBef>
              <a:spcAft>
                <a:spcPts val="600"/>
              </a:spcAft>
              <a:buClr>
                <a:srgbClr val="F07902"/>
              </a:buClr>
              <a:buSzPct val="125000"/>
              <a:buFont typeface="Arial" pitchFamily="34" charset="0"/>
              <a:buChar char="•"/>
            </a:pPr>
            <a:r>
              <a:rPr lang="en-AU" dirty="0">
                <a:latin typeface="+mn-lt"/>
                <a:ea typeface="+mn-ea"/>
                <a:cs typeface="新細明體" pitchFamily="27" charset="-120"/>
              </a:rPr>
              <a:t>  Broad, but subtle geochemistry (</a:t>
            </a:r>
            <a:r>
              <a:rPr lang="en-AU" dirty="0" err="1">
                <a:latin typeface="+mn-lt"/>
                <a:ea typeface="+mn-ea"/>
                <a:cs typeface="新細明體" pitchFamily="27" charset="-120"/>
              </a:rPr>
              <a:t>inc.</a:t>
            </a:r>
            <a:r>
              <a:rPr lang="en-AU" dirty="0">
                <a:latin typeface="+mn-lt"/>
                <a:ea typeface="+mn-ea"/>
                <a:cs typeface="新細明體" pitchFamily="27" charset="-120"/>
              </a:rPr>
              <a:t>  As, W) away from mineralisation, and </a:t>
            </a:r>
          </a:p>
          <a:p>
            <a:endParaRPr lang="en-AU" sz="2000" dirty="0">
              <a:latin typeface="+mn-lt"/>
              <a:ea typeface="+mn-ea"/>
              <a:cs typeface="新細明體" pitchFamily="27" charset="-120"/>
            </a:endParaRPr>
          </a:p>
        </p:txBody>
      </p:sp>
      <p:sp>
        <p:nvSpPr>
          <p:cNvPr id="8" name="Title 1"/>
          <p:cNvSpPr txBox="1">
            <a:spLocks/>
          </p:cNvSpPr>
          <p:nvPr/>
        </p:nvSpPr>
        <p:spPr>
          <a:xfrm>
            <a:off x="2618256" y="612839"/>
            <a:ext cx="5474486" cy="655968"/>
          </a:xfrm>
          <a:prstGeom prst="rect">
            <a:avLst/>
          </a:prstGeom>
        </p:spPr>
        <p:txBody>
          <a:bodyPr vert="horz" anchor="t">
            <a:noAutofit/>
          </a:bodyPr>
          <a:lstStyle/>
          <a:p>
            <a:pPr marL="0" marR="9144"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effectLst>
                  <a:outerShdw blurRad="50800" dist="38100" dir="2700000" algn="tl" rotWithShape="0">
                    <a:prstClr val="black">
                      <a:alpha val="40000"/>
                    </a:prstClr>
                  </a:outerShdw>
                </a:effectLst>
                <a:uLnTx/>
                <a:uFillTx/>
                <a:latin typeface="+mn-lt"/>
                <a:ea typeface="+mj-ea"/>
                <a:cs typeface="+mj-cs"/>
              </a:rPr>
              <a:t>COBAR</a:t>
            </a:r>
            <a:r>
              <a:rPr kumimoji="0" lang="en-US" sz="3200" b="1" i="0" u="none" strike="noStrike" kern="1200" cap="none" spc="0" normalizeH="0" noProof="0" dirty="0" smtClean="0">
                <a:ln>
                  <a:noFill/>
                </a:ln>
                <a:effectLst>
                  <a:outerShdw blurRad="50800" dist="38100" dir="2700000" algn="tl" rotWithShape="0">
                    <a:prstClr val="black">
                      <a:alpha val="40000"/>
                    </a:prstClr>
                  </a:outerShdw>
                </a:effectLst>
                <a:uLnTx/>
                <a:uFillTx/>
                <a:latin typeface="+mn-lt"/>
                <a:ea typeface="+mj-ea"/>
                <a:cs typeface="+mj-cs"/>
              </a:rPr>
              <a:t> DEPOSIT MODEL</a:t>
            </a:r>
            <a:endParaRPr kumimoji="0" lang="en-AU" sz="3200" b="1" i="0" u="none" strike="noStrike" kern="1200" cap="none" spc="0" normalizeH="0" baseline="0" noProof="0" dirty="0">
              <a:ln>
                <a:noFill/>
              </a:ln>
              <a:effectLst>
                <a:outerShdw blurRad="50800" dist="38100" dir="2700000" algn="tl" rotWithShape="0">
                  <a:prstClr val="black">
                    <a:alpha val="40000"/>
                  </a:prstClr>
                </a:outerShdw>
              </a:effectLst>
              <a:uLnTx/>
              <a:uFillTx/>
              <a:latin typeface="+mn-lt"/>
              <a:ea typeface="+mj-ea"/>
              <a:cs typeface="+mj-cs"/>
            </a:endParaRPr>
          </a:p>
        </p:txBody>
      </p:sp>
      <p:sp>
        <p:nvSpPr>
          <p:cNvPr id="11" name="Rectangle 10"/>
          <p:cNvSpPr/>
          <p:nvPr/>
        </p:nvSpPr>
        <p:spPr>
          <a:xfrm>
            <a:off x="428564" y="5572140"/>
            <a:ext cx="8715436" cy="369332"/>
          </a:xfrm>
          <a:prstGeom prst="rect">
            <a:avLst/>
          </a:prstGeom>
        </p:spPr>
        <p:txBody>
          <a:bodyPr wrap="square">
            <a:spAutoFit/>
          </a:bodyPr>
          <a:lstStyle/>
          <a:p>
            <a:pPr marL="285750" indent="-285750">
              <a:spcBef>
                <a:spcPts val="600"/>
              </a:spcBef>
              <a:spcAft>
                <a:spcPts val="600"/>
              </a:spcAft>
              <a:buClr>
                <a:srgbClr val="F07902"/>
              </a:buClr>
              <a:buSzPct val="125000"/>
              <a:buFont typeface="Arial" pitchFamily="34" charset="0"/>
              <a:buChar char="•"/>
            </a:pPr>
            <a:r>
              <a:rPr lang="en-AU" dirty="0" smtClean="0">
                <a:effectLst>
                  <a:outerShdw blurRad="38100" dist="38100" dir="2700000" algn="tl">
                    <a:srgbClr val="000000">
                      <a:alpha val="43137"/>
                    </a:srgbClr>
                  </a:outerShdw>
                </a:effectLst>
                <a:latin typeface="Arial" pitchFamily="34" charset="0"/>
                <a:cs typeface="Arial" pitchFamily="34" charset="0"/>
              </a:rPr>
              <a:t>  </a:t>
            </a:r>
            <a:r>
              <a:rPr lang="en-AU" dirty="0">
                <a:latin typeface="+mn-lt"/>
                <a:ea typeface="+mn-ea"/>
                <a:cs typeface="新細明體" pitchFamily="27" charset="-120"/>
              </a:rPr>
              <a:t>Broad iron sulphide aureoles genetically linked to economic ore deposits. </a:t>
            </a:r>
          </a:p>
        </p:txBody>
      </p:sp>
      <p:pic>
        <p:nvPicPr>
          <p:cNvPr id="7" name="Picture 6" descr="Cobar Deposit model.png"/>
          <p:cNvPicPr>
            <a:picLocks noChangeAspect="1"/>
          </p:cNvPicPr>
          <p:nvPr/>
        </p:nvPicPr>
        <p:blipFill>
          <a:blip r:embed="rId3" cstate="print"/>
          <a:stretch>
            <a:fillRect/>
          </a:stretch>
        </p:blipFill>
        <p:spPr>
          <a:xfrm>
            <a:off x="301269" y="1438334"/>
            <a:ext cx="4770797" cy="3786214"/>
          </a:xfrm>
          <a:prstGeom prst="rect">
            <a:avLst/>
          </a:prstGeom>
        </p:spPr>
      </p:pic>
      <p:sp>
        <p:nvSpPr>
          <p:cNvPr id="9" name="Rectangle 19"/>
          <p:cNvSpPr>
            <a:spLocks noChangeArrowheads="1"/>
          </p:cNvSpPr>
          <p:nvPr/>
        </p:nvSpPr>
        <p:spPr bwMode="auto">
          <a:xfrm>
            <a:off x="8273226" y="250825"/>
            <a:ext cx="301685" cy="369332"/>
          </a:xfrm>
          <a:prstGeom prst="rect">
            <a:avLst/>
          </a:prstGeom>
          <a:noFill/>
          <a:ln w="9525">
            <a:noFill/>
            <a:miter lim="800000"/>
            <a:headEnd/>
            <a:tailEnd/>
          </a:ln>
        </p:spPr>
        <p:txBody>
          <a:bodyPr wrap="none">
            <a:spAutoFit/>
          </a:bodyPr>
          <a:lstStyle/>
          <a:p>
            <a:pPr algn="ctr"/>
            <a:r>
              <a:rPr kumimoji="0" lang="en-US" b="1" dirty="0" smtClean="0">
                <a:solidFill>
                  <a:schemeClr val="bg1"/>
                </a:solidFill>
                <a:latin typeface="Calibri" pitchFamily="-108" charset="0"/>
                <a:cs typeface="Calibri" pitchFamily="-108" charset="0"/>
              </a:rPr>
              <a:t>7</a:t>
            </a:r>
            <a:endParaRPr kumimoji="0" lang="en-US" b="1" dirty="0">
              <a:solidFill>
                <a:schemeClr val="bg1"/>
              </a:solidFill>
              <a:latin typeface="Calibri" pitchFamily="-108" charset="0"/>
              <a:cs typeface="Calibri" pitchFamily="-10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030" y="2317616"/>
            <a:ext cx="2146749" cy="1982017"/>
          </a:xfrm>
          <a:prstGeom prst="rect">
            <a:avLst/>
          </a:prstGeom>
          <a:ln>
            <a:noFill/>
          </a:ln>
        </p:spPr>
        <p:txBody>
          <a:bodyPr wrap="square">
            <a:spAutoFit/>
          </a:bodyPr>
          <a:lstStyle/>
          <a:p>
            <a:pPr fontAlgn="auto">
              <a:lnSpc>
                <a:spcPct val="120000"/>
              </a:lnSpc>
              <a:spcBef>
                <a:spcPts val="600"/>
              </a:spcBef>
              <a:spcAft>
                <a:spcPts val="0"/>
              </a:spcAft>
              <a:buFont typeface="Arial" pitchFamily="34" charset="0"/>
              <a:buChar char="•"/>
              <a:defRPr/>
            </a:pPr>
            <a:r>
              <a:rPr lang="en-US" b="1" dirty="0" smtClean="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  </a:t>
            </a:r>
            <a:r>
              <a:rPr lang="en-US" sz="2000" dirty="0">
                <a:latin typeface="+mn-lt"/>
                <a:ea typeface="+mn-ea"/>
                <a:cs typeface="新細明體" pitchFamily="27" charset="-120"/>
              </a:rPr>
              <a:t>Cuttaburra pyrite and pyrrhotite, </a:t>
            </a:r>
          </a:p>
          <a:p>
            <a:pPr fontAlgn="auto">
              <a:lnSpc>
                <a:spcPct val="120000"/>
              </a:lnSpc>
              <a:spcBef>
                <a:spcPts val="600"/>
              </a:spcBef>
              <a:spcAft>
                <a:spcPts val="0"/>
              </a:spcAft>
              <a:buFont typeface="Arial" pitchFamily="34" charset="0"/>
              <a:buChar char="•"/>
              <a:defRPr/>
            </a:pPr>
            <a:r>
              <a:rPr lang="en-US" sz="2000" dirty="0">
                <a:latin typeface="+mn-lt"/>
                <a:ea typeface="+mn-ea"/>
                <a:cs typeface="新細明體" pitchFamily="27" charset="-120"/>
              </a:rPr>
              <a:t>F16 pyrite and galena</a:t>
            </a:r>
          </a:p>
        </p:txBody>
      </p:sp>
      <p:pic>
        <p:nvPicPr>
          <p:cNvPr id="1026" name="Picture 2"/>
          <p:cNvPicPr>
            <a:picLocks noChangeAspect="1" noChangeArrowheads="1"/>
          </p:cNvPicPr>
          <p:nvPr/>
        </p:nvPicPr>
        <p:blipFill>
          <a:blip r:embed="rId3" cstate="print"/>
          <a:srcRect/>
          <a:stretch>
            <a:fillRect/>
          </a:stretch>
        </p:blipFill>
        <p:spPr bwMode="auto">
          <a:xfrm>
            <a:off x="2235267" y="918194"/>
            <a:ext cx="6654650" cy="5021612"/>
          </a:xfrm>
          <a:prstGeom prst="rect">
            <a:avLst/>
          </a:prstGeom>
          <a:noFill/>
          <a:ln w="9525">
            <a:noFill/>
            <a:miter lim="800000"/>
            <a:headEnd/>
            <a:tailEnd/>
          </a:ln>
          <a:effectLst/>
        </p:spPr>
      </p:pic>
      <p:sp>
        <p:nvSpPr>
          <p:cNvPr id="5" name="5-Point Star 4"/>
          <p:cNvSpPr/>
          <p:nvPr/>
        </p:nvSpPr>
        <p:spPr>
          <a:xfrm>
            <a:off x="5464975" y="4607727"/>
            <a:ext cx="357190" cy="357190"/>
          </a:xfrm>
          <a:prstGeom prst="star5">
            <a:avLst/>
          </a:prstGeom>
          <a:solidFill>
            <a:srgbClr val="EF8A0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5-Point Star 6"/>
          <p:cNvSpPr/>
          <p:nvPr/>
        </p:nvSpPr>
        <p:spPr>
          <a:xfrm>
            <a:off x="5464975" y="4179099"/>
            <a:ext cx="357190" cy="428628"/>
          </a:xfrm>
          <a:prstGeom prst="star5">
            <a:avLst/>
          </a:prstGeom>
          <a:solidFill>
            <a:srgbClr val="EF8A0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5-Point Star 7"/>
          <p:cNvSpPr/>
          <p:nvPr/>
        </p:nvSpPr>
        <p:spPr>
          <a:xfrm>
            <a:off x="5464975" y="3964785"/>
            <a:ext cx="357190" cy="357190"/>
          </a:xfrm>
          <a:prstGeom prst="star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5-Point Star 8"/>
          <p:cNvSpPr/>
          <p:nvPr/>
        </p:nvSpPr>
        <p:spPr>
          <a:xfrm>
            <a:off x="5464975" y="3679033"/>
            <a:ext cx="357190" cy="357190"/>
          </a:xfrm>
          <a:prstGeom prst="star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5-Point Star 10"/>
          <p:cNvSpPr/>
          <p:nvPr/>
        </p:nvSpPr>
        <p:spPr>
          <a:xfrm>
            <a:off x="5905511" y="4321975"/>
            <a:ext cx="357190" cy="357190"/>
          </a:xfrm>
          <a:prstGeom prst="star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5-Point Star 11"/>
          <p:cNvSpPr/>
          <p:nvPr/>
        </p:nvSpPr>
        <p:spPr>
          <a:xfrm>
            <a:off x="6393669" y="3250405"/>
            <a:ext cx="357190" cy="35719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5-Point Star 12"/>
          <p:cNvSpPr/>
          <p:nvPr/>
        </p:nvSpPr>
        <p:spPr>
          <a:xfrm>
            <a:off x="6536545" y="2964653"/>
            <a:ext cx="357190" cy="357190"/>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5-Point Star 13"/>
          <p:cNvSpPr/>
          <p:nvPr/>
        </p:nvSpPr>
        <p:spPr>
          <a:xfrm>
            <a:off x="6822297" y="2964653"/>
            <a:ext cx="357190" cy="357190"/>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5-Point Star 14"/>
          <p:cNvSpPr/>
          <p:nvPr/>
        </p:nvSpPr>
        <p:spPr>
          <a:xfrm>
            <a:off x="6822297" y="2607463"/>
            <a:ext cx="357190" cy="357190"/>
          </a:xfrm>
          <a:prstGeom prst="star5">
            <a:avLst/>
          </a:prstGeom>
          <a:solidFill>
            <a:srgbClr val="D82E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5-Point Star 15"/>
          <p:cNvSpPr/>
          <p:nvPr/>
        </p:nvSpPr>
        <p:spPr>
          <a:xfrm>
            <a:off x="5464975" y="3357562"/>
            <a:ext cx="357190" cy="357190"/>
          </a:xfrm>
          <a:prstGeom prst="star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5-Point Star 17"/>
          <p:cNvSpPr/>
          <p:nvPr/>
        </p:nvSpPr>
        <p:spPr>
          <a:xfrm>
            <a:off x="5205402" y="4607727"/>
            <a:ext cx="357190" cy="357190"/>
          </a:xfrm>
          <a:prstGeom prst="star5">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5-Point Star 20"/>
          <p:cNvSpPr/>
          <p:nvPr/>
        </p:nvSpPr>
        <p:spPr>
          <a:xfrm>
            <a:off x="6073354" y="4616429"/>
            <a:ext cx="357190" cy="357190"/>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5-Point Star 21"/>
          <p:cNvSpPr/>
          <p:nvPr/>
        </p:nvSpPr>
        <p:spPr>
          <a:xfrm>
            <a:off x="5607851" y="4616429"/>
            <a:ext cx="357190" cy="357190"/>
          </a:xfrm>
          <a:prstGeom prst="star5">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5-Point Star 22"/>
          <p:cNvSpPr/>
          <p:nvPr/>
        </p:nvSpPr>
        <p:spPr>
          <a:xfrm>
            <a:off x="5607851" y="4214818"/>
            <a:ext cx="357190" cy="357190"/>
          </a:xfrm>
          <a:prstGeom prst="star5">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1"/>
          <p:cNvSpPr txBox="1">
            <a:spLocks/>
          </p:cNvSpPr>
          <p:nvPr/>
        </p:nvSpPr>
        <p:spPr>
          <a:xfrm>
            <a:off x="2946799" y="487054"/>
            <a:ext cx="4750599" cy="655946"/>
          </a:xfrm>
          <a:prstGeom prst="rect">
            <a:avLst/>
          </a:prstGeom>
        </p:spPr>
        <p:txBody>
          <a:bodyPr/>
          <a:lstStyle/>
          <a:p>
            <a:pPr>
              <a:defRPr/>
            </a:pPr>
            <a:r>
              <a:rPr lang="en-US" sz="3200" b="1" dirty="0">
                <a:effectLst>
                  <a:outerShdw blurRad="38100" dist="38100" dir="2700000" algn="tl">
                    <a:srgbClr val="1F497D"/>
                  </a:outerShdw>
                </a:effectLst>
                <a:latin typeface="Calibri" pitchFamily="34" charset="0"/>
              </a:rPr>
              <a:t>Thomson </a:t>
            </a:r>
            <a:r>
              <a:rPr lang="en-US" sz="3200" b="1" dirty="0" smtClean="0">
                <a:effectLst>
                  <a:outerShdw blurRad="38100" dist="38100" dir="2700000" algn="tl">
                    <a:srgbClr val="1F497D"/>
                  </a:outerShdw>
                </a:effectLst>
                <a:latin typeface="Calibri" pitchFamily="34" charset="0"/>
              </a:rPr>
              <a:t>Isotopic Analysis</a:t>
            </a:r>
            <a:endParaRPr lang="en-AU" sz="3200" b="1" dirty="0">
              <a:effectLst>
                <a:outerShdw blurRad="38100" dist="38100" dir="2700000" algn="tl">
                  <a:srgbClr val="1F497D"/>
                </a:outerShdw>
              </a:effectLst>
              <a:latin typeface="Calibri" pitchFamily="34" charset="0"/>
            </a:endParaRPr>
          </a:p>
        </p:txBody>
      </p:sp>
      <p:sp>
        <p:nvSpPr>
          <p:cNvPr id="19" name="Rectangle 19"/>
          <p:cNvSpPr>
            <a:spLocks noChangeArrowheads="1"/>
          </p:cNvSpPr>
          <p:nvPr/>
        </p:nvSpPr>
        <p:spPr bwMode="auto">
          <a:xfrm>
            <a:off x="8273226" y="250825"/>
            <a:ext cx="301685" cy="369332"/>
          </a:xfrm>
          <a:prstGeom prst="rect">
            <a:avLst/>
          </a:prstGeom>
          <a:noFill/>
          <a:ln w="9525">
            <a:noFill/>
            <a:miter lim="800000"/>
            <a:headEnd/>
            <a:tailEnd/>
          </a:ln>
        </p:spPr>
        <p:txBody>
          <a:bodyPr wrap="none">
            <a:spAutoFit/>
          </a:bodyPr>
          <a:lstStyle/>
          <a:p>
            <a:pPr algn="ctr"/>
            <a:r>
              <a:rPr kumimoji="0" lang="en-US" b="1" dirty="0" smtClean="0">
                <a:solidFill>
                  <a:schemeClr val="bg1"/>
                </a:solidFill>
                <a:latin typeface="Calibri" pitchFamily="-108" charset="0"/>
                <a:cs typeface="Calibri" pitchFamily="-108" charset="0"/>
              </a:rPr>
              <a:t>8</a:t>
            </a:r>
            <a:endParaRPr kumimoji="0" lang="en-US" b="1" dirty="0">
              <a:solidFill>
                <a:schemeClr val="bg1"/>
              </a:solidFill>
              <a:latin typeface="Calibri" pitchFamily="-108" charset="0"/>
              <a:cs typeface="Calibri" pitchFamily="-10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dissolve">
                                      <p:cBhvr>
                                        <p:cTn id="40" dur="500"/>
                                        <p:tgtEl>
                                          <p:spTgt spid="16"/>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dissolve">
                                      <p:cBhvr>
                                        <p:cTn id="46" dur="500"/>
                                        <p:tgtEl>
                                          <p:spTgt spid="21"/>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dissolve">
                                      <p:cBhvr>
                                        <p:cTn id="49" dur="500"/>
                                        <p:tgtEl>
                                          <p:spTgt spid="22"/>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dissolve">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1" grpId="0" animBg="1"/>
      <p:bldP spid="12" grpId="0" animBg="1"/>
      <p:bldP spid="13" grpId="0" animBg="1"/>
      <p:bldP spid="14" grpId="0" animBg="1"/>
      <p:bldP spid="15" grpId="0" animBg="1"/>
      <p:bldP spid="16" grpId="0" animBg="1"/>
      <p:bldP spid="18" grpId="0" animBg="1"/>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8337" y="1143000"/>
            <a:ext cx="6868875" cy="424732"/>
          </a:xfrm>
          <a:prstGeom prst="rect">
            <a:avLst/>
          </a:prstGeom>
          <a:ln>
            <a:noFill/>
          </a:ln>
        </p:spPr>
        <p:txBody>
          <a:bodyPr wrap="square">
            <a:spAutoFit/>
          </a:bodyPr>
          <a:lstStyle/>
          <a:p>
            <a:pPr lvl="1">
              <a:lnSpc>
                <a:spcPct val="120000"/>
              </a:lnSpc>
              <a:spcBef>
                <a:spcPts val="600"/>
              </a:spcBef>
              <a:buFont typeface="Arial" pitchFamily="34" charset="0"/>
              <a:buChar char="•"/>
              <a:defRPr/>
            </a:pPr>
            <a:r>
              <a:rPr lang="en-US" b="1" dirty="0" smtClean="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  Galena from drill holes at Cut B, Cut Ac, F14 and F16</a:t>
            </a:r>
            <a:endParaRPr lang="en-US"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endParaRPr>
          </a:p>
        </p:txBody>
      </p:sp>
      <p:pic>
        <p:nvPicPr>
          <p:cNvPr id="1027" name="Picture 6" descr="image002"/>
          <p:cNvPicPr>
            <a:picLocks noChangeAspect="1" noChangeArrowheads="1"/>
          </p:cNvPicPr>
          <p:nvPr/>
        </p:nvPicPr>
        <p:blipFill>
          <a:blip r:embed="rId3" cstate="print"/>
          <a:srcRect/>
          <a:stretch>
            <a:fillRect/>
          </a:stretch>
        </p:blipFill>
        <p:spPr bwMode="auto">
          <a:xfrm>
            <a:off x="837451" y="1492471"/>
            <a:ext cx="7740564" cy="4873190"/>
          </a:xfrm>
          <a:prstGeom prst="rect">
            <a:avLst/>
          </a:prstGeom>
          <a:noFill/>
          <a:ln w="9525">
            <a:noFill/>
            <a:miter lim="800000"/>
            <a:headEnd/>
            <a:tailEnd/>
          </a:ln>
        </p:spPr>
      </p:pic>
      <p:sp>
        <p:nvSpPr>
          <p:cNvPr id="11" name="5-Point Star 10"/>
          <p:cNvSpPr/>
          <p:nvPr/>
        </p:nvSpPr>
        <p:spPr>
          <a:xfrm>
            <a:off x="2720099" y="2492603"/>
            <a:ext cx="500066" cy="50006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5-Point Star 12"/>
          <p:cNvSpPr/>
          <p:nvPr/>
        </p:nvSpPr>
        <p:spPr>
          <a:xfrm>
            <a:off x="1862843" y="3707049"/>
            <a:ext cx="500066" cy="50006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p:cNvSpPr txBox="1"/>
          <p:nvPr/>
        </p:nvSpPr>
        <p:spPr>
          <a:xfrm>
            <a:off x="3291603" y="2492603"/>
            <a:ext cx="524503" cy="369332"/>
          </a:xfrm>
          <a:prstGeom prst="rect">
            <a:avLst/>
          </a:prstGeom>
          <a:noFill/>
        </p:spPr>
        <p:txBody>
          <a:bodyPr wrap="none" rtlCol="0">
            <a:spAutoFit/>
          </a:bodyPr>
          <a:lstStyle/>
          <a:p>
            <a:r>
              <a:rPr lang="en-AU" dirty="0" smtClean="0"/>
              <a:t>F14</a:t>
            </a:r>
            <a:endParaRPr lang="en-AU" dirty="0"/>
          </a:p>
        </p:txBody>
      </p:sp>
      <p:sp>
        <p:nvSpPr>
          <p:cNvPr id="15" name="TextBox 14"/>
          <p:cNvSpPr txBox="1"/>
          <p:nvPr/>
        </p:nvSpPr>
        <p:spPr>
          <a:xfrm>
            <a:off x="2434347" y="3921363"/>
            <a:ext cx="524503" cy="369332"/>
          </a:xfrm>
          <a:prstGeom prst="rect">
            <a:avLst/>
          </a:prstGeom>
          <a:noFill/>
        </p:spPr>
        <p:txBody>
          <a:bodyPr wrap="none" rtlCol="0">
            <a:spAutoFit/>
          </a:bodyPr>
          <a:lstStyle/>
          <a:p>
            <a:r>
              <a:rPr lang="en-AU" dirty="0" smtClean="0"/>
              <a:t>F16</a:t>
            </a:r>
            <a:endParaRPr lang="en-AU" dirty="0"/>
          </a:p>
        </p:txBody>
      </p:sp>
      <p:sp>
        <p:nvSpPr>
          <p:cNvPr id="9" name="5-Point Star 8"/>
          <p:cNvSpPr/>
          <p:nvPr/>
        </p:nvSpPr>
        <p:spPr>
          <a:xfrm>
            <a:off x="5438733" y="2349373"/>
            <a:ext cx="500066" cy="50006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5-Point Star 11"/>
          <p:cNvSpPr/>
          <p:nvPr/>
        </p:nvSpPr>
        <p:spPr>
          <a:xfrm>
            <a:off x="4820377" y="2673856"/>
            <a:ext cx="500066" cy="50006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p:cNvSpPr txBox="1"/>
          <p:nvPr/>
        </p:nvSpPr>
        <p:spPr>
          <a:xfrm>
            <a:off x="4898958" y="3173922"/>
            <a:ext cx="684803" cy="369332"/>
          </a:xfrm>
          <a:prstGeom prst="rect">
            <a:avLst/>
          </a:prstGeom>
          <a:noFill/>
        </p:spPr>
        <p:txBody>
          <a:bodyPr wrap="none" rtlCol="0">
            <a:spAutoFit/>
          </a:bodyPr>
          <a:lstStyle/>
          <a:p>
            <a:r>
              <a:rPr lang="en-AU" dirty="0" smtClean="0"/>
              <a:t>Cut B</a:t>
            </a:r>
            <a:endParaRPr lang="en-AU" dirty="0"/>
          </a:p>
        </p:txBody>
      </p:sp>
      <p:sp>
        <p:nvSpPr>
          <p:cNvPr id="17" name="TextBox 16"/>
          <p:cNvSpPr txBox="1"/>
          <p:nvPr/>
        </p:nvSpPr>
        <p:spPr>
          <a:xfrm>
            <a:off x="5747682" y="2164707"/>
            <a:ext cx="790601" cy="369332"/>
          </a:xfrm>
          <a:prstGeom prst="rect">
            <a:avLst/>
          </a:prstGeom>
          <a:noFill/>
        </p:spPr>
        <p:txBody>
          <a:bodyPr wrap="none" rtlCol="0">
            <a:spAutoFit/>
          </a:bodyPr>
          <a:lstStyle/>
          <a:p>
            <a:r>
              <a:rPr lang="en-AU" dirty="0" smtClean="0"/>
              <a:t>Cut Ac</a:t>
            </a:r>
            <a:endParaRPr lang="en-AU" dirty="0"/>
          </a:p>
        </p:txBody>
      </p:sp>
      <p:sp>
        <p:nvSpPr>
          <p:cNvPr id="18" name="Title 1"/>
          <p:cNvSpPr txBox="1">
            <a:spLocks/>
          </p:cNvSpPr>
          <p:nvPr/>
        </p:nvSpPr>
        <p:spPr>
          <a:xfrm>
            <a:off x="2946799" y="487054"/>
            <a:ext cx="4750599" cy="655946"/>
          </a:xfrm>
          <a:prstGeom prst="rect">
            <a:avLst/>
          </a:prstGeom>
        </p:spPr>
        <p:txBody>
          <a:bodyPr/>
          <a:lstStyle/>
          <a:p>
            <a:pPr>
              <a:defRPr/>
            </a:pPr>
            <a:r>
              <a:rPr lang="en-US" sz="3200" b="1" dirty="0">
                <a:effectLst>
                  <a:outerShdw blurRad="38100" dist="38100" dir="2700000" algn="tl">
                    <a:srgbClr val="1F497D"/>
                  </a:outerShdw>
                </a:effectLst>
                <a:latin typeface="Calibri" pitchFamily="34" charset="0"/>
              </a:rPr>
              <a:t>Thomson </a:t>
            </a:r>
            <a:r>
              <a:rPr lang="en-US" sz="3200" b="1" dirty="0" smtClean="0">
                <a:effectLst>
                  <a:outerShdw blurRad="38100" dist="38100" dir="2700000" algn="tl">
                    <a:srgbClr val="1F497D"/>
                  </a:outerShdw>
                </a:effectLst>
                <a:latin typeface="Calibri" pitchFamily="34" charset="0"/>
              </a:rPr>
              <a:t>Isotopic Analysis</a:t>
            </a:r>
            <a:endParaRPr lang="en-AU" sz="3200" b="1" dirty="0">
              <a:effectLst>
                <a:outerShdw blurRad="38100" dist="38100" dir="2700000" algn="tl">
                  <a:srgbClr val="1F497D"/>
                </a:outerShdw>
              </a:effectLst>
              <a:latin typeface="Calibri" pitchFamily="34" charset="0"/>
            </a:endParaRPr>
          </a:p>
        </p:txBody>
      </p:sp>
      <p:sp>
        <p:nvSpPr>
          <p:cNvPr id="19" name="Rectangle 19"/>
          <p:cNvSpPr>
            <a:spLocks noChangeArrowheads="1"/>
          </p:cNvSpPr>
          <p:nvPr/>
        </p:nvSpPr>
        <p:spPr bwMode="auto">
          <a:xfrm>
            <a:off x="8273226" y="250825"/>
            <a:ext cx="301685" cy="369332"/>
          </a:xfrm>
          <a:prstGeom prst="rect">
            <a:avLst/>
          </a:prstGeom>
          <a:noFill/>
          <a:ln w="9525">
            <a:noFill/>
            <a:miter lim="800000"/>
            <a:headEnd/>
            <a:tailEnd/>
          </a:ln>
        </p:spPr>
        <p:txBody>
          <a:bodyPr wrap="none">
            <a:spAutoFit/>
          </a:bodyPr>
          <a:lstStyle/>
          <a:p>
            <a:pPr algn="ctr"/>
            <a:r>
              <a:rPr kumimoji="0" lang="en-US" b="1" dirty="0" smtClean="0">
                <a:solidFill>
                  <a:schemeClr val="bg1"/>
                </a:solidFill>
                <a:latin typeface="Calibri" pitchFamily="-108" charset="0"/>
                <a:cs typeface="Calibri" pitchFamily="-108" charset="0"/>
              </a:rPr>
              <a:t>9</a:t>
            </a:r>
            <a:endParaRPr kumimoji="0" lang="en-US" b="1" dirty="0">
              <a:solidFill>
                <a:schemeClr val="bg1"/>
              </a:solidFill>
              <a:latin typeface="Calibri" pitchFamily="-108" charset="0"/>
              <a:cs typeface="Calibri" pitchFamily="-10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ssolve">
                                      <p:cBhvr>
                                        <p:cTn id="31" dur="500"/>
                                        <p:tgtEl>
                                          <p:spTgt spid="1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dissolv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p:bldP spid="15" grpId="0"/>
      <p:bldP spid="9" grpId="0" animBg="1"/>
      <p:bldP spid="12" grpId="0" animBg="1"/>
      <p:bldP spid="16" grpId="0"/>
      <p:bldP spid="1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Calibri"/>
        <a:ea typeface="新細明體"/>
        <a:cs typeface=""/>
      </a:majorFont>
      <a:minorFont>
        <a:latin typeface="Myriad Pro"/>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rotWithShape="1">
          <a:blip xmlns:r="http://schemas.openxmlformats.org/officeDocument/2006/relationships" r:embed="rId1"/>
          <a:stretch>
            <a:fillRect/>
          </a:stretch>
        </a:blipFill>
        <a:ln w="38100">
          <a:solidFill>
            <a:schemeClr val="bg1"/>
          </a:solidFill>
          <a:miter lim="800000"/>
          <a:headEnd/>
          <a:tailEnd/>
        </a:ln>
        <a:effectLst>
          <a:outerShdw blurRad="50800" sx="100999" sy="100999" algn="ctr" rotWithShape="0">
            <a:srgbClr val="000000">
              <a:alpha val="14999"/>
            </a:srgbClr>
          </a:outerShdw>
        </a:effectLst>
      </a:spPr>
      <a:bodyPr anchor="ctr">
        <a:prstTxWarp prst="textNoShape">
          <a:avLst/>
        </a:prstTxWarp>
      </a:bodyPr>
      <a:lstStyle>
        <a:defPPr algn="ctr">
          <a:defRPr kumimoji="0" sz="1200" dirty="0">
            <a:solidFill>
              <a:schemeClr val="bg1"/>
            </a:solidFill>
          </a:defRPr>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6196</TotalTime>
  <Words>1122</Words>
  <Application>Microsoft Office PowerPoint</Application>
  <PresentationFormat>On-screen Show (4:3)</PresentationFormat>
  <Paragraphs>192</Paragraphs>
  <Slides>22</Slides>
  <Notes>9</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The Thomson Fold Belt in NSW</vt:lpstr>
      <vt:lpstr>Sediments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Features of IRG systems</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SiuWing</dc:creator>
  <cp:lastModifiedBy>Eoin Rothery</cp:lastModifiedBy>
  <cp:revision>500</cp:revision>
  <cp:lastPrinted>2013-05-20T08:05:57Z</cp:lastPrinted>
  <dcterms:created xsi:type="dcterms:W3CDTF">2010-11-14T08:45:38Z</dcterms:created>
  <dcterms:modified xsi:type="dcterms:W3CDTF">2013-09-12T03:18:38Z</dcterms:modified>
</cp:coreProperties>
</file>